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4" r:id="rId2"/>
    <p:sldId id="266" r:id="rId3"/>
    <p:sldId id="259" r:id="rId4"/>
    <p:sldId id="260" r:id="rId5"/>
    <p:sldId id="268" r:id="rId6"/>
    <p:sldId id="258" r:id="rId7"/>
    <p:sldId id="269" r:id="rId8"/>
    <p:sldId id="262" r:id="rId9"/>
    <p:sldId id="270" r:id="rId10"/>
    <p:sldId id="271" r:id="rId11"/>
    <p:sldId id="272" r:id="rId12"/>
    <p:sldId id="273" r:id="rId13"/>
    <p:sldId id="274" r:id="rId14"/>
    <p:sldId id="275" r:id="rId15"/>
    <p:sldId id="276" r:id="rId16"/>
    <p:sldId id="267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5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193"/>
    <p:restoredTop sz="95775"/>
  </p:normalViewPr>
  <p:slideViewPr>
    <p:cSldViewPr snapToGrid="0" snapToObjects="1">
      <p:cViewPr varScale="1">
        <p:scale>
          <a:sx n="88" d="100"/>
          <a:sy n="88" d="100"/>
        </p:scale>
        <p:origin x="442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7FB7857-4D7C-43A1-9B49-1BF916E38EAE}" type="doc">
      <dgm:prSet loTypeId="urn:microsoft.com/office/officeart/2005/8/layout/StepDownProcess" loCatId="process" qsTypeId="urn:microsoft.com/office/officeart/2005/8/quickstyle/simple1" qsCatId="simple" csTypeId="urn:microsoft.com/office/officeart/2005/8/colors/accent1_4" csCatId="accent1" phldr="1"/>
      <dgm:spPr/>
      <dgm:t>
        <a:bodyPr/>
        <a:lstStyle/>
        <a:p>
          <a:endParaRPr lang="en-GB"/>
        </a:p>
      </dgm:t>
    </dgm:pt>
    <dgm:pt modelId="{959FBD81-749E-4E2A-BFF5-3E6FDB9CF76C}">
      <dgm:prSet phldrT="[Text]"/>
      <dgm:spPr/>
      <dgm:t>
        <a:bodyPr/>
        <a:lstStyle/>
        <a:p>
          <a:r>
            <a:rPr lang="hu-HU" dirty="0" smtClean="0"/>
            <a:t>Előkészítés</a:t>
          </a:r>
          <a:r>
            <a:rPr lang="en-GB" dirty="0" smtClean="0"/>
            <a:t> </a:t>
          </a:r>
          <a:endParaRPr lang="en-GB" dirty="0"/>
        </a:p>
      </dgm:t>
    </dgm:pt>
    <dgm:pt modelId="{14B56F2E-E00D-46DE-B364-DEEDE8A15D33}" type="parTrans" cxnId="{63FF76E7-582F-470A-95C5-D51190CA3C3A}">
      <dgm:prSet/>
      <dgm:spPr/>
      <dgm:t>
        <a:bodyPr/>
        <a:lstStyle/>
        <a:p>
          <a:endParaRPr lang="en-GB"/>
        </a:p>
      </dgm:t>
    </dgm:pt>
    <dgm:pt modelId="{0F6BC6F1-FD5D-4628-B6EF-3310FD6F0299}" type="sibTrans" cxnId="{63FF76E7-582F-470A-95C5-D51190CA3C3A}">
      <dgm:prSet/>
      <dgm:spPr/>
      <dgm:t>
        <a:bodyPr/>
        <a:lstStyle/>
        <a:p>
          <a:endParaRPr lang="en-GB"/>
        </a:p>
      </dgm:t>
    </dgm:pt>
    <dgm:pt modelId="{EB6A1F8D-7B56-4A93-AEBD-BD46680DDDA3}">
      <dgm:prSet phldrT="[Text]" custT="1"/>
      <dgm:spPr/>
      <dgm:t>
        <a:bodyPr/>
        <a:lstStyle/>
        <a:p>
          <a:pPr marL="114300" marR="0" lvl="1" indent="-114300" algn="l" defTabSz="622300" rtl="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15000"/>
            </a:spcAft>
            <a:buClrTx/>
            <a:buSzTx/>
            <a:buFontTx/>
            <a:buNone/>
            <a:tabLst/>
            <a:defRPr/>
          </a:pPr>
          <a:r>
            <a:rPr lang="en-GB" sz="1200" b="1" dirty="0" smtClean="0">
              <a:solidFill>
                <a:schemeClr val="tx1">
                  <a:lumMod val="65000"/>
                  <a:lumOff val="35000"/>
                </a:schemeClr>
              </a:solidFill>
              <a:latin typeface="Helvetica Neue" charset="0"/>
              <a:ea typeface="Helvetica Neue" charset="0"/>
              <a:cs typeface="Helvetica Neue" charset="0"/>
            </a:rPr>
            <a:t>N</a:t>
          </a:r>
          <a:r>
            <a:rPr lang="hu-HU" sz="1200" b="1" dirty="0" err="1" smtClean="0">
              <a:solidFill>
                <a:schemeClr val="tx1">
                  <a:lumMod val="65000"/>
                  <a:lumOff val="35000"/>
                </a:schemeClr>
              </a:solidFill>
              <a:latin typeface="Helvetica Neue" charset="0"/>
              <a:ea typeface="Helvetica Neue" charset="0"/>
              <a:cs typeface="Helvetica Neue" charset="0"/>
            </a:rPr>
            <a:t>emzeti</a:t>
          </a:r>
          <a:r>
            <a:rPr lang="hu-HU" sz="1200" b="1" dirty="0" smtClean="0">
              <a:solidFill>
                <a:schemeClr val="tx1">
                  <a:lumMod val="65000"/>
                  <a:lumOff val="35000"/>
                </a:schemeClr>
              </a:solidFill>
              <a:latin typeface="Helvetica Neue" charset="0"/>
              <a:ea typeface="Helvetica Neue" charset="0"/>
              <a:cs typeface="Helvetica Neue" charset="0"/>
            </a:rPr>
            <a:t> szintű találkozók</a:t>
          </a:r>
          <a:endParaRPr lang="en-GB" sz="1200" b="1" dirty="0">
            <a:solidFill>
              <a:schemeClr val="tx1">
                <a:lumMod val="65000"/>
                <a:lumOff val="35000"/>
              </a:schemeClr>
            </a:solidFill>
            <a:latin typeface="Helvetica Neue" charset="0"/>
            <a:ea typeface="Helvetica Neue" charset="0"/>
            <a:cs typeface="Helvetica Neue" charset="0"/>
          </a:endParaRPr>
        </a:p>
      </dgm:t>
    </dgm:pt>
    <dgm:pt modelId="{D27A350D-D88B-45E0-BDB1-B8DCAA4663AD}" type="parTrans" cxnId="{E08BEEBE-A716-46C7-A86E-576C2F26B05A}">
      <dgm:prSet/>
      <dgm:spPr/>
      <dgm:t>
        <a:bodyPr/>
        <a:lstStyle/>
        <a:p>
          <a:endParaRPr lang="en-GB"/>
        </a:p>
      </dgm:t>
    </dgm:pt>
    <dgm:pt modelId="{EEBD7270-11E7-418F-A1EE-B5998B777FDB}" type="sibTrans" cxnId="{E08BEEBE-A716-46C7-A86E-576C2F26B05A}">
      <dgm:prSet/>
      <dgm:spPr/>
      <dgm:t>
        <a:bodyPr/>
        <a:lstStyle/>
        <a:p>
          <a:endParaRPr lang="en-GB"/>
        </a:p>
      </dgm:t>
    </dgm:pt>
    <dgm:pt modelId="{E54A825F-14D9-44B0-98A3-C3B11E461750}">
      <dgm:prSet phldrT="[Text]" custT="1"/>
      <dgm:spPr/>
      <dgm:t>
        <a:bodyPr/>
        <a:lstStyle/>
        <a:p>
          <a:pPr marL="114300" marR="0" lvl="1" indent="-114300" algn="l" defTabSz="622300" rtl="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15000"/>
            </a:spcAft>
            <a:buClrTx/>
            <a:buSzTx/>
            <a:buFontTx/>
            <a:buNone/>
            <a:tabLst/>
            <a:defRPr/>
          </a:pPr>
          <a:r>
            <a:rPr lang="hu-HU" sz="1200" b="1" dirty="0" smtClean="0">
              <a:solidFill>
                <a:schemeClr val="tx1">
                  <a:lumMod val="65000"/>
                  <a:lumOff val="35000"/>
                </a:schemeClr>
              </a:solidFill>
              <a:latin typeface="Helvetica Neue" charset="0"/>
              <a:ea typeface="Helvetica Neue" charset="0"/>
              <a:cs typeface="Helvetica Neue" charset="0"/>
            </a:rPr>
            <a:t>Kutató </a:t>
          </a:r>
          <a:r>
            <a:rPr lang="hu-HU" sz="1200" b="1" dirty="0" err="1" smtClean="0">
              <a:solidFill>
                <a:schemeClr val="tx1">
                  <a:lumMod val="65000"/>
                  <a:lumOff val="35000"/>
                </a:schemeClr>
              </a:solidFill>
              <a:latin typeface="Helvetica Neue" charset="0"/>
              <a:ea typeface="Helvetica Neue" charset="0"/>
              <a:cs typeface="Helvetica Neue" charset="0"/>
            </a:rPr>
            <a:t>team-ek</a:t>
          </a:r>
          <a:r>
            <a:rPr lang="hu-HU" sz="1200" b="1" dirty="0" smtClean="0">
              <a:solidFill>
                <a:schemeClr val="tx1">
                  <a:lumMod val="65000"/>
                  <a:lumOff val="35000"/>
                </a:schemeClr>
              </a:solidFill>
              <a:latin typeface="Helvetica Neue" charset="0"/>
              <a:ea typeface="Helvetica Neue" charset="0"/>
              <a:cs typeface="Helvetica Neue" charset="0"/>
            </a:rPr>
            <a:t> felállítása a partner intézményekben</a:t>
          </a:r>
          <a:endParaRPr lang="en-GB" sz="1200" b="1" dirty="0" smtClean="0">
            <a:solidFill>
              <a:schemeClr val="tx1">
                <a:lumMod val="65000"/>
                <a:lumOff val="35000"/>
              </a:schemeClr>
            </a:solidFill>
            <a:latin typeface="Helvetica Neue" charset="0"/>
            <a:ea typeface="Helvetica Neue" charset="0"/>
            <a:cs typeface="Helvetica Neue" charset="0"/>
          </a:endParaRPr>
        </a:p>
      </dgm:t>
    </dgm:pt>
    <dgm:pt modelId="{5178AF83-63B5-4951-BF30-28F5D7CDE4E0}" type="parTrans" cxnId="{D82D60C1-F00E-4D71-87DD-35D62C8B4478}">
      <dgm:prSet/>
      <dgm:spPr/>
      <dgm:t>
        <a:bodyPr/>
        <a:lstStyle/>
        <a:p>
          <a:endParaRPr lang="en-GB"/>
        </a:p>
      </dgm:t>
    </dgm:pt>
    <dgm:pt modelId="{43D41C82-ED8C-4114-AEB0-1051B13361D1}" type="sibTrans" cxnId="{D82D60C1-F00E-4D71-87DD-35D62C8B4478}">
      <dgm:prSet/>
      <dgm:spPr/>
      <dgm:t>
        <a:bodyPr/>
        <a:lstStyle/>
        <a:p>
          <a:endParaRPr lang="en-GB"/>
        </a:p>
      </dgm:t>
    </dgm:pt>
    <dgm:pt modelId="{7502C667-9A27-4300-868F-FC23B033A49B}">
      <dgm:prSet phldrT="[Text]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en-GB" dirty="0" smtClean="0"/>
            <a:t>VPL </a:t>
          </a:r>
          <a:r>
            <a:rPr lang="hu-HU" dirty="0" smtClean="0"/>
            <a:t>tartalmak</a:t>
          </a:r>
          <a:endParaRPr lang="en-GB" dirty="0"/>
        </a:p>
      </dgm:t>
    </dgm:pt>
    <dgm:pt modelId="{BB6634F6-1CEA-452B-BEAB-0B76D7B4F379}" type="parTrans" cxnId="{0434F8F4-908F-421B-AD25-74AF656DF7C3}">
      <dgm:prSet/>
      <dgm:spPr/>
      <dgm:t>
        <a:bodyPr/>
        <a:lstStyle/>
        <a:p>
          <a:endParaRPr lang="en-GB"/>
        </a:p>
      </dgm:t>
    </dgm:pt>
    <dgm:pt modelId="{59FB9636-9227-4575-9560-331B80161329}" type="sibTrans" cxnId="{0434F8F4-908F-421B-AD25-74AF656DF7C3}">
      <dgm:prSet/>
      <dgm:spPr/>
      <dgm:t>
        <a:bodyPr/>
        <a:lstStyle/>
        <a:p>
          <a:endParaRPr lang="en-GB"/>
        </a:p>
      </dgm:t>
    </dgm:pt>
    <dgm:pt modelId="{A0A56078-B78B-492D-B1A4-DC2ED0D1F681}">
      <dgm:prSet phldrT="[Text]" custT="1"/>
      <dgm:spPr/>
      <dgm:t>
        <a:bodyPr/>
        <a:lstStyle/>
        <a:p>
          <a:r>
            <a:rPr lang="en-GB" sz="1200" b="1" dirty="0" smtClean="0">
              <a:solidFill>
                <a:schemeClr val="tx1">
                  <a:lumMod val="65000"/>
                  <a:lumOff val="35000"/>
                </a:schemeClr>
              </a:solidFill>
              <a:latin typeface="Helvetica Neue" charset="0"/>
              <a:ea typeface="Helvetica Neue" charset="0"/>
              <a:cs typeface="Helvetica Neue" charset="0"/>
            </a:rPr>
            <a:t>VPL </a:t>
          </a:r>
          <a:r>
            <a:rPr lang="en-GB" sz="1200" b="1" dirty="0" err="1" smtClean="0">
              <a:solidFill>
                <a:schemeClr val="tx1">
                  <a:lumMod val="65000"/>
                  <a:lumOff val="35000"/>
                </a:schemeClr>
              </a:solidFill>
              <a:latin typeface="Helvetica Neue" charset="0"/>
              <a:ea typeface="Helvetica Neue" charset="0"/>
              <a:cs typeface="Helvetica Neue" charset="0"/>
            </a:rPr>
            <a:t>profi</a:t>
          </a:r>
          <a:r>
            <a:rPr lang="hu-HU" sz="1200" b="1" dirty="0" err="1" smtClean="0">
              <a:solidFill>
                <a:schemeClr val="tx1">
                  <a:lumMod val="65000"/>
                  <a:lumOff val="35000"/>
                </a:schemeClr>
              </a:solidFill>
              <a:latin typeface="Helvetica Neue" charset="0"/>
              <a:ea typeface="Helvetica Neue" charset="0"/>
              <a:cs typeface="Helvetica Neue" charset="0"/>
            </a:rPr>
            <a:t>lok</a:t>
          </a:r>
          <a:r>
            <a:rPr lang="hu-HU" sz="1200" b="1" dirty="0" smtClean="0">
              <a:solidFill>
                <a:schemeClr val="tx1">
                  <a:lumMod val="65000"/>
                  <a:lumOff val="35000"/>
                </a:schemeClr>
              </a:solidFill>
              <a:latin typeface="Helvetica Neue" charset="0"/>
              <a:ea typeface="Helvetica Neue" charset="0"/>
              <a:cs typeface="Helvetica Neue" charset="0"/>
            </a:rPr>
            <a:t> országonkénti frissítése</a:t>
          </a:r>
          <a:endParaRPr lang="en-GB" sz="1200" b="1" dirty="0">
            <a:solidFill>
              <a:schemeClr val="tx1">
                <a:lumMod val="65000"/>
                <a:lumOff val="35000"/>
              </a:schemeClr>
            </a:solidFill>
            <a:latin typeface="Helvetica Neue" charset="0"/>
            <a:ea typeface="Helvetica Neue" charset="0"/>
            <a:cs typeface="Helvetica Neue" charset="0"/>
          </a:endParaRPr>
        </a:p>
      </dgm:t>
    </dgm:pt>
    <dgm:pt modelId="{E47D1195-7EB5-43C8-8027-C547840801E1}" type="parTrans" cxnId="{8A6B5DAB-BDB2-44E8-B59E-A02CF4F0C98C}">
      <dgm:prSet/>
      <dgm:spPr/>
      <dgm:t>
        <a:bodyPr/>
        <a:lstStyle/>
        <a:p>
          <a:endParaRPr lang="en-GB"/>
        </a:p>
      </dgm:t>
    </dgm:pt>
    <dgm:pt modelId="{B69BD902-60A9-44D2-99AA-BED639B7544E}" type="sibTrans" cxnId="{8A6B5DAB-BDB2-44E8-B59E-A02CF4F0C98C}">
      <dgm:prSet/>
      <dgm:spPr/>
      <dgm:t>
        <a:bodyPr/>
        <a:lstStyle/>
        <a:p>
          <a:endParaRPr lang="en-GB"/>
        </a:p>
      </dgm:t>
    </dgm:pt>
    <dgm:pt modelId="{8AABBEA5-14F9-484B-884F-C5CC713122DD}">
      <dgm:prSet phldrT="[Text]" custT="1"/>
      <dgm:spPr/>
      <dgm:t>
        <a:bodyPr/>
        <a:lstStyle/>
        <a:p>
          <a:r>
            <a:rPr lang="hu-HU" sz="1200" b="1" dirty="0" smtClean="0">
              <a:solidFill>
                <a:schemeClr val="tx1">
                  <a:lumMod val="65000"/>
                  <a:lumOff val="35000"/>
                </a:schemeClr>
              </a:solidFill>
              <a:latin typeface="Helvetica Neue" charset="0"/>
              <a:ea typeface="Helvetica Neue" charset="0"/>
              <a:cs typeface="Helvetica Neue" charset="0"/>
            </a:rPr>
            <a:t>Tervezési</a:t>
          </a:r>
          <a:r>
            <a:rPr lang="en-GB" sz="1200" b="1" dirty="0" smtClean="0">
              <a:solidFill>
                <a:schemeClr val="tx1">
                  <a:lumMod val="65000"/>
                  <a:lumOff val="35000"/>
                </a:schemeClr>
              </a:solidFill>
              <a:latin typeface="Helvetica Neue" charset="0"/>
              <a:ea typeface="Helvetica Neue" charset="0"/>
              <a:cs typeface="Helvetica Neue" charset="0"/>
            </a:rPr>
            <a:t> para</a:t>
          </a:r>
          <a:r>
            <a:rPr lang="hu-HU" sz="1200" b="1" dirty="0" smtClean="0">
              <a:solidFill>
                <a:schemeClr val="tx1">
                  <a:lumMod val="65000"/>
                  <a:lumOff val="35000"/>
                </a:schemeClr>
              </a:solidFill>
              <a:latin typeface="Helvetica Neue" charset="0"/>
              <a:ea typeface="Helvetica Neue" charset="0"/>
              <a:cs typeface="Helvetica Neue" charset="0"/>
            </a:rPr>
            <a:t>méterek, jó gyakorlatok</a:t>
          </a:r>
          <a:endParaRPr lang="en-GB" sz="1200" b="1" dirty="0">
            <a:solidFill>
              <a:schemeClr val="tx1">
                <a:lumMod val="65000"/>
                <a:lumOff val="35000"/>
              </a:schemeClr>
            </a:solidFill>
            <a:latin typeface="Helvetica Neue" charset="0"/>
            <a:ea typeface="Helvetica Neue" charset="0"/>
            <a:cs typeface="Helvetica Neue" charset="0"/>
          </a:endParaRPr>
        </a:p>
      </dgm:t>
    </dgm:pt>
    <dgm:pt modelId="{A3F04A32-4C64-435E-A7AB-745890BC851B}" type="parTrans" cxnId="{EB135C39-CE80-4858-9B76-8F3EB25A5FDC}">
      <dgm:prSet/>
      <dgm:spPr/>
      <dgm:t>
        <a:bodyPr/>
        <a:lstStyle/>
        <a:p>
          <a:endParaRPr lang="en-GB"/>
        </a:p>
      </dgm:t>
    </dgm:pt>
    <dgm:pt modelId="{129B1D3A-A2F4-4725-BAE1-25245E719B4E}" type="sibTrans" cxnId="{EB135C39-CE80-4858-9B76-8F3EB25A5FDC}">
      <dgm:prSet/>
      <dgm:spPr/>
      <dgm:t>
        <a:bodyPr/>
        <a:lstStyle/>
        <a:p>
          <a:endParaRPr lang="en-GB"/>
        </a:p>
      </dgm:t>
    </dgm:pt>
    <dgm:pt modelId="{31EB6C32-B909-4DF4-9FC7-C49181ADEACE}">
      <dgm:prSet phldrT="[Text]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hu-HU" dirty="0" smtClean="0"/>
            <a:t>Útmutatók</a:t>
          </a:r>
          <a:endParaRPr lang="en-GB" dirty="0"/>
        </a:p>
      </dgm:t>
    </dgm:pt>
    <dgm:pt modelId="{A3D1A5D5-7C56-472B-8F96-993130F830F9}" type="parTrans" cxnId="{7FCD5CAB-BE26-474E-A99E-16BD56CAE152}">
      <dgm:prSet/>
      <dgm:spPr/>
      <dgm:t>
        <a:bodyPr/>
        <a:lstStyle/>
        <a:p>
          <a:endParaRPr lang="en-GB"/>
        </a:p>
      </dgm:t>
    </dgm:pt>
    <dgm:pt modelId="{8AB017FE-AE42-4047-A892-7A5142CA7387}" type="sibTrans" cxnId="{7FCD5CAB-BE26-474E-A99E-16BD56CAE152}">
      <dgm:prSet/>
      <dgm:spPr/>
      <dgm:t>
        <a:bodyPr/>
        <a:lstStyle/>
        <a:p>
          <a:endParaRPr lang="en-GB"/>
        </a:p>
      </dgm:t>
    </dgm:pt>
    <dgm:pt modelId="{2F6FD88D-6B4F-45A7-9BF4-1E8976D0A7D3}">
      <dgm:prSet phldrT="[Text]" custT="1"/>
      <dgm:spPr/>
      <dgm:t>
        <a:bodyPr/>
        <a:lstStyle/>
        <a:p>
          <a:r>
            <a:rPr lang="en-GB" sz="1200" b="1" dirty="0" smtClean="0">
              <a:solidFill>
                <a:schemeClr val="tx1">
                  <a:lumMod val="65000"/>
                  <a:lumOff val="35000"/>
                </a:schemeClr>
              </a:solidFill>
              <a:latin typeface="Helvetica Neue" charset="0"/>
              <a:ea typeface="Helvetica Neue" charset="0"/>
              <a:cs typeface="Helvetica Neue" charset="0"/>
            </a:rPr>
            <a:t>‘Welcome’ </a:t>
          </a:r>
          <a:r>
            <a:rPr lang="hu-HU" sz="1200" b="1" dirty="0" smtClean="0">
              <a:solidFill>
                <a:schemeClr val="tx1">
                  <a:lumMod val="65000"/>
                  <a:lumOff val="35000"/>
                </a:schemeClr>
              </a:solidFill>
              <a:latin typeface="Helvetica Neue" charset="0"/>
              <a:ea typeface="Helvetica Neue" charset="0"/>
              <a:cs typeface="Helvetica Neue" charset="0"/>
            </a:rPr>
            <a:t>útmutatók előkészítése és véglegesítése 5 szinten</a:t>
          </a:r>
          <a:r>
            <a:rPr lang="en-GB" sz="1200" b="1" dirty="0" smtClean="0">
              <a:solidFill>
                <a:schemeClr val="tx1">
                  <a:lumMod val="65000"/>
                  <a:lumOff val="35000"/>
                </a:schemeClr>
              </a:solidFill>
              <a:latin typeface="Helvetica Neue" charset="0"/>
              <a:ea typeface="Helvetica Neue" charset="0"/>
              <a:cs typeface="Helvetica Neue" charset="0"/>
            </a:rPr>
            <a:t>:</a:t>
          </a:r>
        </a:p>
        <a:p>
          <a:r>
            <a:rPr lang="en-GB" sz="1200" b="1" dirty="0" err="1" smtClean="0">
              <a:solidFill>
                <a:schemeClr val="tx1">
                  <a:lumMod val="65000"/>
                  <a:lumOff val="35000"/>
                </a:schemeClr>
              </a:solidFill>
              <a:latin typeface="Helvetica Neue" charset="0"/>
              <a:ea typeface="Helvetica Neue" charset="0"/>
              <a:cs typeface="Helvetica Neue" charset="0"/>
            </a:rPr>
            <a:t>Eur</a:t>
          </a:r>
          <a:r>
            <a:rPr lang="hu-HU" sz="1200" b="1" dirty="0" smtClean="0">
              <a:solidFill>
                <a:schemeClr val="tx1">
                  <a:lumMod val="65000"/>
                  <a:lumOff val="35000"/>
                </a:schemeClr>
              </a:solidFill>
              <a:latin typeface="Helvetica Neue" charset="0"/>
              <a:ea typeface="Helvetica Neue" charset="0"/>
              <a:cs typeface="Helvetica Neue" charset="0"/>
            </a:rPr>
            <a:t>ó</a:t>
          </a:r>
          <a:r>
            <a:rPr lang="en-GB" sz="1200" b="1" dirty="0" smtClean="0">
              <a:solidFill>
                <a:schemeClr val="tx1">
                  <a:lumMod val="65000"/>
                  <a:lumOff val="35000"/>
                </a:schemeClr>
              </a:solidFill>
              <a:latin typeface="Helvetica Neue" charset="0"/>
              <a:ea typeface="Helvetica Neue" charset="0"/>
              <a:cs typeface="Helvetica Neue" charset="0"/>
            </a:rPr>
            <a:t>p</a:t>
          </a:r>
          <a:r>
            <a:rPr lang="hu-HU" sz="1200" b="1" dirty="0" smtClean="0">
              <a:solidFill>
                <a:schemeClr val="tx1">
                  <a:lumMod val="65000"/>
                  <a:lumOff val="35000"/>
                </a:schemeClr>
              </a:solidFill>
              <a:latin typeface="Helvetica Neue" charset="0"/>
              <a:ea typeface="Helvetica Neue" charset="0"/>
              <a:cs typeface="Helvetica Neue" charset="0"/>
            </a:rPr>
            <a:t>a</a:t>
          </a:r>
          <a:r>
            <a:rPr lang="en-GB" sz="1200" b="1" dirty="0" smtClean="0">
              <a:solidFill>
                <a:schemeClr val="tx1">
                  <a:lumMod val="65000"/>
                  <a:lumOff val="35000"/>
                </a:schemeClr>
              </a:solidFill>
              <a:latin typeface="Helvetica Neue" charset="0"/>
              <a:ea typeface="Helvetica Neue" charset="0"/>
              <a:cs typeface="Helvetica Neue" charset="0"/>
            </a:rPr>
            <a:t>; Partner</a:t>
          </a:r>
          <a:r>
            <a:rPr lang="en-GB" sz="1200" b="1" baseline="0" dirty="0" smtClean="0">
              <a:solidFill>
                <a:schemeClr val="tx1">
                  <a:lumMod val="65000"/>
                  <a:lumOff val="35000"/>
                </a:schemeClr>
              </a:solidFill>
              <a:latin typeface="Helvetica Neue" charset="0"/>
              <a:ea typeface="Helvetica Neue" charset="0"/>
              <a:cs typeface="Helvetica Neue" charset="0"/>
            </a:rPr>
            <a:t> </a:t>
          </a:r>
          <a:r>
            <a:rPr lang="hu-HU" sz="1200" b="1" baseline="0" dirty="0" smtClean="0">
              <a:solidFill>
                <a:schemeClr val="tx1">
                  <a:lumMod val="65000"/>
                  <a:lumOff val="35000"/>
                </a:schemeClr>
              </a:solidFill>
              <a:latin typeface="Helvetica Neue" charset="0"/>
              <a:ea typeface="Helvetica Neue" charset="0"/>
              <a:cs typeface="Helvetica Neue" charset="0"/>
            </a:rPr>
            <a:t>országok</a:t>
          </a:r>
          <a:r>
            <a:rPr lang="en-GB" sz="1200" b="1" baseline="0" dirty="0" smtClean="0">
              <a:solidFill>
                <a:schemeClr val="tx1">
                  <a:lumMod val="65000"/>
                  <a:lumOff val="35000"/>
                </a:schemeClr>
              </a:solidFill>
              <a:latin typeface="Helvetica Neue" charset="0"/>
              <a:ea typeface="Helvetica Neue" charset="0"/>
              <a:cs typeface="Helvetica Neue" charset="0"/>
            </a:rPr>
            <a:t>; </a:t>
          </a:r>
          <a:r>
            <a:rPr lang="hu-HU" sz="1200" b="1" baseline="0" dirty="0" smtClean="0">
              <a:solidFill>
                <a:schemeClr val="tx1">
                  <a:lumMod val="65000"/>
                  <a:lumOff val="35000"/>
                </a:schemeClr>
              </a:solidFill>
              <a:latin typeface="Helvetica Neue" charset="0"/>
              <a:ea typeface="Helvetica Neue" charset="0"/>
              <a:cs typeface="Helvetica Neue" charset="0"/>
            </a:rPr>
            <a:t>felsőoktatási intézmények</a:t>
          </a:r>
          <a:r>
            <a:rPr lang="en-GB" sz="1200" b="1" baseline="0" dirty="0" smtClean="0">
              <a:solidFill>
                <a:schemeClr val="tx1">
                  <a:lumMod val="65000"/>
                  <a:lumOff val="35000"/>
                </a:schemeClr>
              </a:solidFill>
              <a:latin typeface="Helvetica Neue" charset="0"/>
              <a:ea typeface="Helvetica Neue" charset="0"/>
              <a:cs typeface="Helvetica Neue" charset="0"/>
            </a:rPr>
            <a:t>; </a:t>
          </a:r>
          <a:r>
            <a:rPr lang="hu-HU" sz="1200" b="1" baseline="0" dirty="0" smtClean="0">
              <a:solidFill>
                <a:schemeClr val="tx1">
                  <a:lumMod val="65000"/>
                  <a:lumOff val="35000"/>
                </a:schemeClr>
              </a:solidFill>
              <a:latin typeface="Helvetica Neue" charset="0"/>
              <a:ea typeface="Helvetica Neue" charset="0"/>
              <a:cs typeface="Helvetica Neue" charset="0"/>
            </a:rPr>
            <a:t>egyéb </a:t>
          </a:r>
          <a:r>
            <a:rPr lang="hu-HU" sz="1200" b="1" baseline="0" dirty="0" err="1" smtClean="0">
              <a:solidFill>
                <a:schemeClr val="tx1">
                  <a:lumMod val="65000"/>
                  <a:lumOff val="35000"/>
                </a:schemeClr>
              </a:solidFill>
              <a:latin typeface="Helvetica Neue" charset="0"/>
              <a:ea typeface="Helvetica Neue" charset="0"/>
              <a:cs typeface="Helvetica Neue" charset="0"/>
            </a:rPr>
            <a:t>validációval</a:t>
          </a:r>
          <a:r>
            <a:rPr lang="hu-HU" sz="1200" b="1" baseline="0" dirty="0" smtClean="0">
              <a:solidFill>
                <a:schemeClr val="tx1">
                  <a:lumMod val="65000"/>
                  <a:lumOff val="35000"/>
                </a:schemeClr>
              </a:solidFill>
              <a:latin typeface="Helvetica Neue" charset="0"/>
              <a:ea typeface="Helvetica Neue" charset="0"/>
              <a:cs typeface="Helvetica Neue" charset="0"/>
            </a:rPr>
            <a:t> foglalkozó intézmények</a:t>
          </a:r>
          <a:endParaRPr lang="en-GB" sz="1200" b="1" dirty="0">
            <a:solidFill>
              <a:schemeClr val="tx1">
                <a:lumMod val="65000"/>
                <a:lumOff val="35000"/>
              </a:schemeClr>
            </a:solidFill>
            <a:latin typeface="Helvetica Neue" charset="0"/>
            <a:ea typeface="Helvetica Neue" charset="0"/>
            <a:cs typeface="Helvetica Neue" charset="0"/>
          </a:endParaRPr>
        </a:p>
      </dgm:t>
    </dgm:pt>
    <dgm:pt modelId="{ABA415AE-CD72-45B5-8867-E236626822AD}" type="parTrans" cxnId="{21A57473-B2A6-4311-90EF-20DFB7F91DF5}">
      <dgm:prSet/>
      <dgm:spPr/>
      <dgm:t>
        <a:bodyPr/>
        <a:lstStyle/>
        <a:p>
          <a:endParaRPr lang="en-GB"/>
        </a:p>
      </dgm:t>
    </dgm:pt>
    <dgm:pt modelId="{F12BD61F-3F06-4880-9490-AD91D6F319FC}" type="sibTrans" cxnId="{21A57473-B2A6-4311-90EF-20DFB7F91DF5}">
      <dgm:prSet/>
      <dgm:spPr/>
      <dgm:t>
        <a:bodyPr/>
        <a:lstStyle/>
        <a:p>
          <a:endParaRPr lang="en-GB"/>
        </a:p>
      </dgm:t>
    </dgm:pt>
    <dgm:pt modelId="{66AB67AC-02BC-4CC9-944F-DE1D6F169E20}">
      <dgm:prSet phldrT="[Text]" custT="1"/>
      <dgm:spPr/>
      <dgm:t>
        <a:bodyPr/>
        <a:lstStyle/>
        <a:p>
          <a:r>
            <a:rPr lang="hu-HU" sz="1200" b="1" dirty="0" smtClean="0">
              <a:solidFill>
                <a:schemeClr val="tx1">
                  <a:lumMod val="65000"/>
                  <a:lumOff val="35000"/>
                </a:schemeClr>
              </a:solidFill>
              <a:latin typeface="Helvetica Neue" charset="0"/>
              <a:ea typeface="Helvetica Neue" charset="0"/>
              <a:cs typeface="Helvetica Neue" charset="0"/>
            </a:rPr>
            <a:t>Fordítás</a:t>
          </a:r>
          <a:endParaRPr lang="en-GB" sz="1200" b="1" dirty="0">
            <a:solidFill>
              <a:schemeClr val="tx1">
                <a:lumMod val="65000"/>
                <a:lumOff val="35000"/>
              </a:schemeClr>
            </a:solidFill>
            <a:latin typeface="Helvetica Neue" charset="0"/>
            <a:ea typeface="Helvetica Neue" charset="0"/>
            <a:cs typeface="Helvetica Neue" charset="0"/>
          </a:endParaRPr>
        </a:p>
      </dgm:t>
    </dgm:pt>
    <dgm:pt modelId="{E281D41A-1865-4190-A1A9-EC759D0627E7}" type="parTrans" cxnId="{BA7EC05D-FD8E-4C82-80D6-930F7DB04D99}">
      <dgm:prSet/>
      <dgm:spPr/>
      <dgm:t>
        <a:bodyPr/>
        <a:lstStyle/>
        <a:p>
          <a:endParaRPr lang="en-GB"/>
        </a:p>
      </dgm:t>
    </dgm:pt>
    <dgm:pt modelId="{D6A58F69-F167-470B-BCC2-B07114366F51}" type="sibTrans" cxnId="{BA7EC05D-FD8E-4C82-80D6-930F7DB04D99}">
      <dgm:prSet/>
      <dgm:spPr/>
      <dgm:t>
        <a:bodyPr/>
        <a:lstStyle/>
        <a:p>
          <a:endParaRPr lang="en-GB"/>
        </a:p>
      </dgm:t>
    </dgm:pt>
    <dgm:pt modelId="{1AE7D025-C0DD-4D73-A579-AE160E390C63}">
      <dgm:prSet phldrT="[Text]" custT="1"/>
      <dgm:spPr/>
      <dgm:t>
        <a:bodyPr/>
        <a:lstStyle/>
        <a:p>
          <a:r>
            <a:rPr lang="en-GB" sz="1200" b="1" dirty="0" smtClean="0">
              <a:solidFill>
                <a:schemeClr val="tx1">
                  <a:lumMod val="65000"/>
                  <a:lumOff val="35000"/>
                </a:schemeClr>
              </a:solidFill>
              <a:latin typeface="Helvetica Neue" charset="0"/>
              <a:ea typeface="Helvetica Neue" charset="0"/>
              <a:cs typeface="Helvetica Neue" charset="0"/>
            </a:rPr>
            <a:t>VPL </a:t>
          </a:r>
          <a:r>
            <a:rPr lang="hu-HU" sz="1200" b="1" dirty="0" smtClean="0">
              <a:solidFill>
                <a:schemeClr val="tx1">
                  <a:lumMod val="65000"/>
                  <a:lumOff val="35000"/>
                </a:schemeClr>
              </a:solidFill>
              <a:latin typeface="Helvetica Neue" charset="0"/>
              <a:ea typeface="Helvetica Neue" charset="0"/>
              <a:cs typeface="Helvetica Neue" charset="0"/>
            </a:rPr>
            <a:t>díj kihirdetése</a:t>
          </a:r>
          <a:endParaRPr lang="en-GB" sz="1200" b="1" dirty="0">
            <a:solidFill>
              <a:schemeClr val="tx1">
                <a:lumMod val="65000"/>
                <a:lumOff val="35000"/>
              </a:schemeClr>
            </a:solidFill>
            <a:latin typeface="Helvetica Neue" charset="0"/>
            <a:ea typeface="Helvetica Neue" charset="0"/>
            <a:cs typeface="Helvetica Neue" charset="0"/>
          </a:endParaRPr>
        </a:p>
      </dgm:t>
    </dgm:pt>
    <dgm:pt modelId="{AF3EFF0D-17C0-4E3D-8435-8346C501544E}" type="parTrans" cxnId="{2D24615A-9CDA-4C58-B8E6-2B08D85DDE61}">
      <dgm:prSet/>
      <dgm:spPr/>
      <dgm:t>
        <a:bodyPr/>
        <a:lstStyle/>
        <a:p>
          <a:endParaRPr lang="en-GB"/>
        </a:p>
      </dgm:t>
    </dgm:pt>
    <dgm:pt modelId="{2D24A06B-4A8A-4812-B096-8F3DE7980AC5}" type="sibTrans" cxnId="{2D24615A-9CDA-4C58-B8E6-2B08D85DDE61}">
      <dgm:prSet/>
      <dgm:spPr/>
      <dgm:t>
        <a:bodyPr/>
        <a:lstStyle/>
        <a:p>
          <a:endParaRPr lang="en-GB"/>
        </a:p>
      </dgm:t>
    </dgm:pt>
    <dgm:pt modelId="{41394E2A-BD0A-4992-BD1F-5A3408EB92E7}">
      <dgm:prSet phldrT="[Text]"/>
      <dgm:spPr>
        <a:solidFill>
          <a:schemeClr val="tx1">
            <a:lumMod val="50000"/>
            <a:lumOff val="50000"/>
          </a:schemeClr>
        </a:solidFill>
      </dgm:spPr>
      <dgm:t>
        <a:bodyPr/>
        <a:lstStyle/>
        <a:p>
          <a:r>
            <a:rPr lang="hu-HU" dirty="0" smtClean="0"/>
            <a:t>Szakpolitikai dimenzió</a:t>
          </a:r>
          <a:endParaRPr lang="en-GB" dirty="0"/>
        </a:p>
      </dgm:t>
    </dgm:pt>
    <dgm:pt modelId="{8C79AB29-B368-4CFE-A460-0A59D85ABC7A}" type="parTrans" cxnId="{BA1E935B-7C3D-44E3-B40B-E07B134837CE}">
      <dgm:prSet/>
      <dgm:spPr/>
      <dgm:t>
        <a:bodyPr/>
        <a:lstStyle/>
        <a:p>
          <a:endParaRPr lang="en-GB"/>
        </a:p>
      </dgm:t>
    </dgm:pt>
    <dgm:pt modelId="{E1BEA4FA-527A-49EB-80A8-CFC176F92E62}" type="sibTrans" cxnId="{BA1E935B-7C3D-44E3-B40B-E07B134837CE}">
      <dgm:prSet/>
      <dgm:spPr/>
      <dgm:t>
        <a:bodyPr/>
        <a:lstStyle/>
        <a:p>
          <a:endParaRPr lang="en-GB"/>
        </a:p>
      </dgm:t>
    </dgm:pt>
    <dgm:pt modelId="{115CD18B-4518-4EE3-AD8A-A679CDA7D934}">
      <dgm:prSet phldrT="[Text]" custT="1"/>
      <dgm:spPr/>
      <dgm:t>
        <a:bodyPr/>
        <a:lstStyle/>
        <a:p>
          <a:r>
            <a:rPr lang="hu-HU" sz="1200" b="1" dirty="0" smtClean="0">
              <a:solidFill>
                <a:schemeClr val="tx1">
                  <a:lumMod val="65000"/>
                  <a:lumOff val="35000"/>
                </a:schemeClr>
              </a:solidFill>
              <a:latin typeface="Helvetica Neue" charset="0"/>
              <a:ea typeface="Helvetica Neue" charset="0"/>
              <a:cs typeface="Helvetica Neue" charset="0"/>
            </a:rPr>
            <a:t>Szakpolitikai irányelvek előkészítése és véglegesítése</a:t>
          </a:r>
          <a:endParaRPr lang="en-GB" sz="1200" b="1" dirty="0">
            <a:solidFill>
              <a:schemeClr val="tx1">
                <a:lumMod val="65000"/>
                <a:lumOff val="35000"/>
              </a:schemeClr>
            </a:solidFill>
            <a:latin typeface="Helvetica Neue" charset="0"/>
            <a:ea typeface="Helvetica Neue" charset="0"/>
            <a:cs typeface="Helvetica Neue" charset="0"/>
          </a:endParaRPr>
        </a:p>
      </dgm:t>
    </dgm:pt>
    <dgm:pt modelId="{062A97DE-165A-45E7-9060-2CF928E444C2}" type="parTrans" cxnId="{BF6054D0-0E1E-43BD-93DC-A27A4157F44F}">
      <dgm:prSet/>
      <dgm:spPr/>
      <dgm:t>
        <a:bodyPr/>
        <a:lstStyle/>
        <a:p>
          <a:endParaRPr lang="en-GB"/>
        </a:p>
      </dgm:t>
    </dgm:pt>
    <dgm:pt modelId="{BAC3A3EA-C514-4CDE-A659-81DADBC7BA96}" type="sibTrans" cxnId="{BF6054D0-0E1E-43BD-93DC-A27A4157F44F}">
      <dgm:prSet/>
      <dgm:spPr/>
      <dgm:t>
        <a:bodyPr/>
        <a:lstStyle/>
        <a:p>
          <a:endParaRPr lang="en-GB"/>
        </a:p>
      </dgm:t>
    </dgm:pt>
    <dgm:pt modelId="{23B3A4D0-432C-4750-BD15-267590A4934E}">
      <dgm:prSet phldrT="[Text]" custT="1"/>
      <dgm:spPr/>
      <dgm:t>
        <a:bodyPr/>
        <a:lstStyle/>
        <a:p>
          <a:r>
            <a:rPr lang="hu-HU" sz="1200" b="1" dirty="0" smtClean="0">
              <a:solidFill>
                <a:schemeClr val="tx1">
                  <a:lumMod val="65000"/>
                  <a:lumOff val="35000"/>
                </a:schemeClr>
              </a:solidFill>
              <a:latin typeface="Helvetica Neue" charset="0"/>
              <a:ea typeface="Helvetica Neue" charset="0"/>
              <a:cs typeface="Helvetica Neue" charset="0"/>
            </a:rPr>
            <a:t>Online konzultáció</a:t>
          </a:r>
          <a:endParaRPr lang="en-GB" sz="1200" b="1" dirty="0">
            <a:solidFill>
              <a:schemeClr val="tx1">
                <a:lumMod val="65000"/>
                <a:lumOff val="35000"/>
              </a:schemeClr>
            </a:solidFill>
            <a:latin typeface="Helvetica Neue" charset="0"/>
            <a:ea typeface="Helvetica Neue" charset="0"/>
            <a:cs typeface="Helvetica Neue" charset="0"/>
          </a:endParaRPr>
        </a:p>
      </dgm:t>
    </dgm:pt>
    <dgm:pt modelId="{C07ABBFD-8CAC-4409-A061-9080173C2488}" type="parTrans" cxnId="{B5E7B536-C941-4CC4-ADEB-E0BEC6E5CA4C}">
      <dgm:prSet/>
      <dgm:spPr/>
      <dgm:t>
        <a:bodyPr/>
        <a:lstStyle/>
        <a:p>
          <a:endParaRPr lang="en-GB"/>
        </a:p>
      </dgm:t>
    </dgm:pt>
    <dgm:pt modelId="{78E86855-1C7F-4A1D-B80B-C9F34F68E57D}" type="sibTrans" cxnId="{B5E7B536-C941-4CC4-ADEB-E0BEC6E5CA4C}">
      <dgm:prSet/>
      <dgm:spPr/>
      <dgm:t>
        <a:bodyPr/>
        <a:lstStyle/>
        <a:p>
          <a:endParaRPr lang="en-GB"/>
        </a:p>
      </dgm:t>
    </dgm:pt>
    <dgm:pt modelId="{DBAE244C-1C1E-44DB-9036-8693F93DBE67}">
      <dgm:prSet phldrT="[Text]" custT="1"/>
      <dgm:spPr/>
      <dgm:t>
        <a:bodyPr/>
        <a:lstStyle/>
        <a:p>
          <a:r>
            <a:rPr lang="hu-HU" sz="1200" b="1" dirty="0" smtClean="0">
              <a:solidFill>
                <a:schemeClr val="tx1">
                  <a:lumMod val="65000"/>
                  <a:lumOff val="35000"/>
                </a:schemeClr>
              </a:solidFill>
              <a:latin typeface="Helvetica Neue" charset="0"/>
              <a:ea typeface="Helvetica Neue" charset="0"/>
              <a:cs typeface="Helvetica Neue" charset="0"/>
            </a:rPr>
            <a:t>Véglegesítés és fordítás franciára és németre</a:t>
          </a:r>
          <a:endParaRPr lang="en-GB" sz="1200" b="1" dirty="0">
            <a:solidFill>
              <a:schemeClr val="tx1">
                <a:lumMod val="65000"/>
                <a:lumOff val="35000"/>
              </a:schemeClr>
            </a:solidFill>
            <a:latin typeface="Helvetica Neue" charset="0"/>
            <a:ea typeface="Helvetica Neue" charset="0"/>
            <a:cs typeface="Helvetica Neue" charset="0"/>
          </a:endParaRPr>
        </a:p>
      </dgm:t>
    </dgm:pt>
    <dgm:pt modelId="{74FC1EAA-26D1-4481-B3B5-D8476AD15F98}" type="parTrans" cxnId="{6EAD81D0-5CC5-42EF-B042-00A5390F0818}">
      <dgm:prSet/>
      <dgm:spPr/>
      <dgm:t>
        <a:bodyPr/>
        <a:lstStyle/>
        <a:p>
          <a:endParaRPr lang="en-GB"/>
        </a:p>
      </dgm:t>
    </dgm:pt>
    <dgm:pt modelId="{AE5DA597-8EC9-4AF9-9F5A-A6FF78B9F0BB}" type="sibTrans" cxnId="{6EAD81D0-5CC5-42EF-B042-00A5390F0818}">
      <dgm:prSet/>
      <dgm:spPr/>
      <dgm:t>
        <a:bodyPr/>
        <a:lstStyle/>
        <a:p>
          <a:endParaRPr lang="en-GB"/>
        </a:p>
      </dgm:t>
    </dgm:pt>
    <dgm:pt modelId="{24A659D5-C131-5944-9317-8583D05DDEC5}">
      <dgm:prSet custT="1"/>
      <dgm:spPr/>
      <dgm:t>
        <a:bodyPr/>
        <a:lstStyle/>
        <a:p>
          <a:pPr marL="114300" marR="0" lvl="1" indent="-114300" algn="l" defTabSz="622300" rtl="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15000"/>
            </a:spcAft>
            <a:buClrTx/>
            <a:buSzTx/>
            <a:buFontTx/>
            <a:buNone/>
            <a:tabLst/>
            <a:defRPr/>
          </a:pPr>
          <a:r>
            <a:rPr lang="hu-HU" sz="1200" b="1" dirty="0" smtClean="0">
              <a:solidFill>
                <a:schemeClr val="tx1">
                  <a:lumMod val="65000"/>
                  <a:lumOff val="35000"/>
                </a:schemeClr>
              </a:solidFill>
              <a:latin typeface="Helvetica Neue" charset="0"/>
              <a:ea typeface="Helvetica Neue" charset="0"/>
              <a:cs typeface="Helvetica Neue" charset="0"/>
            </a:rPr>
            <a:t>Nemzetek közötti előkészítő műhely </a:t>
          </a:r>
          <a:endParaRPr lang="en-US" sz="1200" b="1" baseline="0" dirty="0" smtClean="0">
            <a:solidFill>
              <a:schemeClr val="tx1">
                <a:lumMod val="65000"/>
                <a:lumOff val="35000"/>
              </a:schemeClr>
            </a:solidFill>
            <a:latin typeface="Helvetica Neue" charset="0"/>
            <a:ea typeface="Helvetica Neue" charset="0"/>
            <a:cs typeface="Helvetica Neue" charset="0"/>
          </a:endParaRPr>
        </a:p>
      </dgm:t>
    </dgm:pt>
    <dgm:pt modelId="{CD1531CF-DBD0-AE4C-BA44-F26A8C36E993}" type="parTrans" cxnId="{471C22F1-AB73-6649-A288-7625D7D1E2B7}">
      <dgm:prSet/>
      <dgm:spPr/>
      <dgm:t>
        <a:bodyPr/>
        <a:lstStyle/>
        <a:p>
          <a:endParaRPr lang="en-US"/>
        </a:p>
      </dgm:t>
    </dgm:pt>
    <dgm:pt modelId="{A657FDC3-49A8-BA40-A11F-9CBA1AF9ADDC}" type="sibTrans" cxnId="{471C22F1-AB73-6649-A288-7625D7D1E2B7}">
      <dgm:prSet/>
      <dgm:spPr/>
      <dgm:t>
        <a:bodyPr/>
        <a:lstStyle/>
        <a:p>
          <a:endParaRPr lang="en-US"/>
        </a:p>
      </dgm:t>
    </dgm:pt>
    <dgm:pt modelId="{4352983C-A3F7-AE4E-BAA1-00CBA1A59A50}">
      <dgm:prSet custT="1"/>
      <dgm:spPr/>
      <dgm:t>
        <a:bodyPr/>
        <a:lstStyle/>
        <a:p>
          <a:pPr marL="114300" marR="0" lvl="1" indent="-114300" algn="l" defTabSz="622300" rtl="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15000"/>
            </a:spcAft>
            <a:buClrTx/>
            <a:buSzTx/>
            <a:buFontTx/>
            <a:buNone/>
            <a:tabLst/>
            <a:defRPr/>
          </a:pPr>
          <a:r>
            <a:rPr lang="en-US" sz="1200" b="1" dirty="0" smtClean="0">
              <a:solidFill>
                <a:schemeClr val="tx1">
                  <a:lumMod val="65000"/>
                  <a:lumOff val="35000"/>
                </a:schemeClr>
              </a:solidFill>
              <a:latin typeface="Helvetica Neue" charset="0"/>
              <a:ea typeface="Helvetica Neue" charset="0"/>
              <a:cs typeface="Helvetica Neue" charset="0"/>
            </a:rPr>
            <a:t>R</a:t>
          </a:r>
          <a:r>
            <a:rPr lang="hu-HU" sz="1200" b="1" dirty="0" err="1" smtClean="0">
              <a:solidFill>
                <a:schemeClr val="tx1">
                  <a:lumMod val="65000"/>
                  <a:lumOff val="35000"/>
                </a:schemeClr>
              </a:solidFill>
              <a:latin typeface="Helvetica Neue" charset="0"/>
              <a:ea typeface="Helvetica Neue" charset="0"/>
              <a:cs typeface="Helvetica Neue" charset="0"/>
            </a:rPr>
            <a:t>iportok</a:t>
          </a:r>
          <a:endParaRPr lang="en-US" sz="1200" b="1" dirty="0">
            <a:solidFill>
              <a:schemeClr val="tx1">
                <a:lumMod val="65000"/>
                <a:lumOff val="35000"/>
              </a:schemeClr>
            </a:solidFill>
            <a:latin typeface="Helvetica Neue" charset="0"/>
            <a:ea typeface="Helvetica Neue" charset="0"/>
            <a:cs typeface="Helvetica Neue" charset="0"/>
          </a:endParaRPr>
        </a:p>
      </dgm:t>
    </dgm:pt>
    <dgm:pt modelId="{7A299CB2-C070-5945-B92E-1C615B2B5B73}" type="parTrans" cxnId="{E8569839-686E-0B4C-8A84-2FAEE12CB122}">
      <dgm:prSet/>
      <dgm:spPr/>
      <dgm:t>
        <a:bodyPr/>
        <a:lstStyle/>
        <a:p>
          <a:endParaRPr lang="en-US"/>
        </a:p>
      </dgm:t>
    </dgm:pt>
    <dgm:pt modelId="{51EFD774-83F7-C543-A50C-6C103A84F7E3}" type="sibTrans" cxnId="{E8569839-686E-0B4C-8A84-2FAEE12CB122}">
      <dgm:prSet/>
      <dgm:spPr/>
      <dgm:t>
        <a:bodyPr/>
        <a:lstStyle/>
        <a:p>
          <a:endParaRPr lang="en-US"/>
        </a:p>
      </dgm:t>
    </dgm:pt>
    <dgm:pt modelId="{62A2CC5B-3F90-1B47-876C-95BBCCA35C43}">
      <dgm:prSet/>
      <dgm:spPr/>
      <dgm:t>
        <a:bodyPr/>
        <a:lstStyle/>
        <a:p>
          <a:r>
            <a:rPr lang="hu-HU" dirty="0" smtClean="0"/>
            <a:t>Kurzusok</a:t>
          </a:r>
          <a:endParaRPr lang="en-US" dirty="0"/>
        </a:p>
      </dgm:t>
    </dgm:pt>
    <dgm:pt modelId="{75A0843D-CFE2-1141-AF0B-845A566EA506}" type="parTrans" cxnId="{CBEE9DCC-1575-7F4F-A6A2-4FFC18B21905}">
      <dgm:prSet/>
      <dgm:spPr/>
      <dgm:t>
        <a:bodyPr/>
        <a:lstStyle/>
        <a:p>
          <a:endParaRPr lang="en-US"/>
        </a:p>
      </dgm:t>
    </dgm:pt>
    <dgm:pt modelId="{AAD063E7-5A99-4F49-BB95-C56D6F6A3E6E}" type="sibTrans" cxnId="{CBEE9DCC-1575-7F4F-A6A2-4FFC18B21905}">
      <dgm:prSet/>
      <dgm:spPr/>
      <dgm:t>
        <a:bodyPr/>
        <a:lstStyle/>
        <a:p>
          <a:endParaRPr lang="en-US"/>
        </a:p>
      </dgm:t>
    </dgm:pt>
    <dgm:pt modelId="{A3AEBD56-8263-474E-88D5-D9F03DDA2709}">
      <dgm:prSet custT="1"/>
      <dgm:spPr/>
      <dgm:t>
        <a:bodyPr/>
        <a:lstStyle/>
        <a:p>
          <a:r>
            <a:rPr lang="hu-HU" sz="1200" b="1" dirty="0" err="1" smtClean="0">
              <a:solidFill>
                <a:schemeClr val="tx1">
                  <a:lumMod val="65000"/>
                  <a:lumOff val="35000"/>
                </a:schemeClr>
              </a:solidFill>
              <a:latin typeface="Helvetica Neue" charset="0"/>
              <a:ea typeface="Helvetica Neue" charset="0"/>
              <a:cs typeface="Helvetica Neue" charset="0"/>
            </a:rPr>
            <a:t>Validációs</a:t>
          </a:r>
          <a:r>
            <a:rPr lang="hu-HU" sz="1200" b="1" dirty="0" smtClean="0">
              <a:solidFill>
                <a:schemeClr val="tx1">
                  <a:lumMod val="65000"/>
                  <a:lumOff val="35000"/>
                </a:schemeClr>
              </a:solidFill>
              <a:latin typeface="Helvetica Neue" charset="0"/>
              <a:ea typeface="Helvetica Neue" charset="0"/>
              <a:cs typeface="Helvetica Neue" charset="0"/>
            </a:rPr>
            <a:t> szakemberek számára</a:t>
          </a:r>
          <a:endParaRPr lang="en-US" sz="1200" b="1" dirty="0">
            <a:solidFill>
              <a:schemeClr val="tx1">
                <a:lumMod val="65000"/>
                <a:lumOff val="35000"/>
              </a:schemeClr>
            </a:solidFill>
            <a:latin typeface="Helvetica Neue" charset="0"/>
            <a:ea typeface="Helvetica Neue" charset="0"/>
            <a:cs typeface="Helvetica Neue" charset="0"/>
          </a:endParaRPr>
        </a:p>
      </dgm:t>
    </dgm:pt>
    <dgm:pt modelId="{DCE72131-87E1-8F43-82B3-1DAD33445AB8}" type="parTrans" cxnId="{ECDAEB94-972D-EB4C-9792-CE0E7C62C5AB}">
      <dgm:prSet/>
      <dgm:spPr/>
      <dgm:t>
        <a:bodyPr/>
        <a:lstStyle/>
        <a:p>
          <a:endParaRPr lang="en-US"/>
        </a:p>
      </dgm:t>
    </dgm:pt>
    <dgm:pt modelId="{66731D39-2196-D64F-9F0B-4B079BB38F83}" type="sibTrans" cxnId="{ECDAEB94-972D-EB4C-9792-CE0E7C62C5AB}">
      <dgm:prSet/>
      <dgm:spPr/>
      <dgm:t>
        <a:bodyPr/>
        <a:lstStyle/>
        <a:p>
          <a:endParaRPr lang="en-US"/>
        </a:p>
      </dgm:t>
    </dgm:pt>
    <dgm:pt modelId="{E05D9A27-FB4B-D343-AC7C-94A9EFF9CE0A}">
      <dgm:prSet custT="1"/>
      <dgm:spPr/>
      <dgm:t>
        <a:bodyPr/>
        <a:lstStyle/>
        <a:p>
          <a:r>
            <a:rPr lang="hu-HU" sz="1200" b="1" dirty="0" smtClean="0">
              <a:solidFill>
                <a:schemeClr val="tx1">
                  <a:lumMod val="65000"/>
                  <a:lumOff val="35000"/>
                </a:schemeClr>
              </a:solidFill>
              <a:latin typeface="Helvetica Neue" charset="0"/>
              <a:ea typeface="Helvetica Neue" charset="0"/>
              <a:cs typeface="Helvetica Neue" charset="0"/>
            </a:rPr>
            <a:t>Fordítás</a:t>
          </a:r>
          <a:endParaRPr lang="en-US" sz="1200" b="1" dirty="0">
            <a:solidFill>
              <a:schemeClr val="tx1">
                <a:lumMod val="65000"/>
                <a:lumOff val="35000"/>
              </a:schemeClr>
            </a:solidFill>
            <a:latin typeface="Helvetica Neue" charset="0"/>
            <a:ea typeface="Helvetica Neue" charset="0"/>
            <a:cs typeface="Helvetica Neue" charset="0"/>
          </a:endParaRPr>
        </a:p>
      </dgm:t>
    </dgm:pt>
    <dgm:pt modelId="{A4A20F78-9D84-3345-8EC9-EF373C573645}" type="parTrans" cxnId="{87D07736-C912-9045-869A-A2DD254808B1}">
      <dgm:prSet/>
      <dgm:spPr/>
      <dgm:t>
        <a:bodyPr/>
        <a:lstStyle/>
        <a:p>
          <a:endParaRPr lang="en-US"/>
        </a:p>
      </dgm:t>
    </dgm:pt>
    <dgm:pt modelId="{554F2C6F-A3B4-2242-9A71-4FCA691A6EC4}" type="sibTrans" cxnId="{87D07736-C912-9045-869A-A2DD254808B1}">
      <dgm:prSet/>
      <dgm:spPr/>
      <dgm:t>
        <a:bodyPr/>
        <a:lstStyle/>
        <a:p>
          <a:endParaRPr lang="en-US"/>
        </a:p>
      </dgm:t>
    </dgm:pt>
    <dgm:pt modelId="{DBAEE29D-57F5-48BF-8BD8-D6F0F4CC9E0A}" type="pres">
      <dgm:prSet presAssocID="{C7FB7857-4D7C-43A1-9B49-1BF916E38EAE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9F9FC896-6FF2-4B6A-B3BB-1268872DEB0A}" type="pres">
      <dgm:prSet presAssocID="{959FBD81-749E-4E2A-BFF5-3E6FDB9CF76C}" presName="composite" presStyleCnt="0"/>
      <dgm:spPr/>
    </dgm:pt>
    <dgm:pt modelId="{36169A19-AB42-44AC-813E-69B065CA4814}" type="pres">
      <dgm:prSet presAssocID="{959FBD81-749E-4E2A-BFF5-3E6FDB9CF76C}" presName="bentUpArrow1" presStyleLbl="alignImgPlace1" presStyleIdx="0" presStyleCnt="4" custScaleX="85738" custScaleY="84576" custLinFactNeighborX="18047" custLinFactNeighborY="-34645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endParaRPr lang="en-US"/>
        </a:p>
      </dgm:t>
    </dgm:pt>
    <dgm:pt modelId="{F10BE906-7E7D-4090-A6D4-2014C31928DC}" type="pres">
      <dgm:prSet presAssocID="{959FBD81-749E-4E2A-BFF5-3E6FDB9CF76C}" presName="ParentText" presStyleLbl="node1" presStyleIdx="0" presStyleCnt="5" custScaleY="76376" custLinFactNeighborX="16811" custLinFactNeighborY="-12361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62E281F-D6D9-493E-ADBE-303F8B83B1FB}" type="pres">
      <dgm:prSet presAssocID="{959FBD81-749E-4E2A-BFF5-3E6FDB9CF76C}" presName="ChildText" presStyleLbl="revTx" presStyleIdx="0" presStyleCnt="5" custScaleX="419055" custLinFactX="75974" custLinFactNeighborX="100000" custLinFactNeighborY="-1995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8E55D39-6FDD-40C0-8BE9-171270955BCC}" type="pres">
      <dgm:prSet presAssocID="{0F6BC6F1-FD5D-4628-B6EF-3310FD6F0299}" presName="sibTrans" presStyleCnt="0"/>
      <dgm:spPr/>
    </dgm:pt>
    <dgm:pt modelId="{AD29010F-989A-4D08-953A-8B887BEDC92D}" type="pres">
      <dgm:prSet presAssocID="{7502C667-9A27-4300-868F-FC23B033A49B}" presName="composite" presStyleCnt="0"/>
      <dgm:spPr/>
    </dgm:pt>
    <dgm:pt modelId="{55C4F90B-A938-4D6E-8279-DDAEF1E08D29}" type="pres">
      <dgm:prSet presAssocID="{7502C667-9A27-4300-868F-FC23B033A49B}" presName="bentUpArrow1" presStyleLbl="alignImgPlace1" presStyleIdx="1" presStyleCnt="4" custScaleX="80550" custScaleY="85060" custLinFactX="-17862" custLinFactNeighborX="-100000" custLinFactNeighborY="-59140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endParaRPr lang="en-US"/>
        </a:p>
      </dgm:t>
    </dgm:pt>
    <dgm:pt modelId="{C460D263-B16A-4648-9EDC-619FAF155BE4}" type="pres">
      <dgm:prSet presAssocID="{7502C667-9A27-4300-868F-FC23B033A49B}" presName="ParentText" presStyleLbl="node1" presStyleIdx="1" presStyleCnt="5" custScaleY="75002" custLinFactNeighborX="-73969" custLinFactNeighborY="-32645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2E226F9-0A51-4F8B-BCEF-60C60DE9FE87}" type="pres">
      <dgm:prSet presAssocID="{7502C667-9A27-4300-868F-FC23B033A49B}" presName="ChildText" presStyleLbl="revTx" presStyleIdx="1" presStyleCnt="5" custScaleX="461493" custScaleY="114761" custLinFactNeighborX="79771" custLinFactNeighborY="-4170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860F7B4-6298-4120-BBF4-63C31B23F450}" type="pres">
      <dgm:prSet presAssocID="{59FB9636-9227-4575-9560-331B80161329}" presName="sibTrans" presStyleCnt="0"/>
      <dgm:spPr/>
    </dgm:pt>
    <dgm:pt modelId="{570EF971-43B7-4CAB-9E99-21C5F70266F1}" type="pres">
      <dgm:prSet presAssocID="{31EB6C32-B909-4DF4-9FC7-C49181ADEACE}" presName="composite" presStyleCnt="0"/>
      <dgm:spPr/>
    </dgm:pt>
    <dgm:pt modelId="{85285C11-F300-421F-A0E6-EDAC69259C0E}" type="pres">
      <dgm:prSet presAssocID="{31EB6C32-B909-4DF4-9FC7-C49181ADEACE}" presName="bentUpArrow1" presStyleLbl="alignImgPlace1" presStyleIdx="2" presStyleCnt="4" custScaleX="84655" custScaleY="80461" custLinFactX="-100000" custLinFactNeighborX="-123576" custLinFactNeighborY="-78944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endParaRPr lang="en-US"/>
        </a:p>
      </dgm:t>
    </dgm:pt>
    <dgm:pt modelId="{B8EC41D6-FC7F-4A01-8AFF-48817E31EB0F}" type="pres">
      <dgm:prSet presAssocID="{31EB6C32-B909-4DF4-9FC7-C49181ADEACE}" presName="ParentText" presStyleLbl="node1" presStyleIdx="2" presStyleCnt="5" custScaleY="75404" custLinFactX="-54610" custLinFactNeighborX="-100000" custLinFactNeighborY="-4813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F9213E2-B2E9-4969-817F-F69BA3D20B43}" type="pres">
      <dgm:prSet presAssocID="{31EB6C32-B909-4DF4-9FC7-C49181ADEACE}" presName="ChildText" presStyleLbl="revTx" presStyleIdx="2" presStyleCnt="5" custScaleX="472317" custScaleY="110270" custLinFactNeighborX="-23274" custLinFactNeighborY="-5812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820D08F-551B-4DA0-8F8B-73D8A628BEE9}" type="pres">
      <dgm:prSet presAssocID="{8AB017FE-AE42-4047-A892-7A5142CA7387}" presName="sibTrans" presStyleCnt="0"/>
      <dgm:spPr/>
    </dgm:pt>
    <dgm:pt modelId="{D99607E9-820F-F24B-BF26-987ECDC1F7B8}" type="pres">
      <dgm:prSet presAssocID="{62A2CC5B-3F90-1B47-876C-95BBCCA35C43}" presName="composite" presStyleCnt="0"/>
      <dgm:spPr/>
    </dgm:pt>
    <dgm:pt modelId="{B9E350FF-9D3A-E44B-B67E-93B34A2CE206}" type="pres">
      <dgm:prSet presAssocID="{62A2CC5B-3F90-1B47-876C-95BBCCA35C43}" presName="bentUpArrow1" presStyleLbl="alignImgPlace1" presStyleIdx="3" presStyleCnt="4" custScaleX="78799" custScaleY="75411" custLinFactX="-76475" custLinFactNeighborX="-100000" custLinFactNeighborY="-12170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endParaRPr lang="en-US"/>
        </a:p>
      </dgm:t>
    </dgm:pt>
    <dgm:pt modelId="{668DA6B4-EA7D-5C47-9C58-9FD04818E6DC}" type="pres">
      <dgm:prSet presAssocID="{62A2CC5B-3F90-1B47-876C-95BBCCA35C43}" presName="ParentText" presStyleLbl="node1" presStyleIdx="3" presStyleCnt="5" custScaleY="65558" custLinFactX="-100000" custLinFactNeighborX="-112284" custLinFactNeighborY="-5070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0B4B96B-D9A7-844C-812D-2499269ACA60}" type="pres">
      <dgm:prSet presAssocID="{62A2CC5B-3F90-1B47-876C-95BBCCA35C43}" presName="ChildText" presStyleLbl="revTx" presStyleIdx="3" presStyleCnt="5" custScaleX="449287" custScaleY="74599" custLinFactX="-7256" custLinFactNeighborX="-100000" custLinFactNeighborY="-7569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AB6FE25-A605-8245-8917-0078E2930F5D}" type="pres">
      <dgm:prSet presAssocID="{AAD063E7-5A99-4F49-BB95-C56D6F6A3E6E}" presName="sibTrans" presStyleCnt="0"/>
      <dgm:spPr/>
    </dgm:pt>
    <dgm:pt modelId="{B07FC9AF-FC7E-4209-99E0-1C691D3E53CD}" type="pres">
      <dgm:prSet presAssocID="{41394E2A-BD0A-4992-BD1F-5A3408EB92E7}" presName="composite" presStyleCnt="0"/>
      <dgm:spPr/>
    </dgm:pt>
    <dgm:pt modelId="{6769200A-1D95-4A04-A4EB-1C91BFB59A01}" type="pres">
      <dgm:prSet presAssocID="{41394E2A-BD0A-4992-BD1F-5A3408EB92E7}" presName="ParentText" presStyleLbl="node1" presStyleIdx="4" presStyleCnt="5" custScaleY="69616" custLinFactX="-100000" custLinFactNeighborX="-141152" custLinFactNeighborY="-77747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1B1469B-41A0-4161-86F9-837A2A4EB903}" type="pres">
      <dgm:prSet presAssocID="{41394E2A-BD0A-4992-BD1F-5A3408EB92E7}" presName="FinalChildText" presStyleLbl="revTx" presStyleIdx="4" presStyleCnt="5" custScaleX="383580" custLinFactX="-87578" custLinFactY="-4282" custLinFactNeighborX="-100000" custLinFactNeighborY="-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B5E7B536-C941-4CC4-ADEB-E0BEC6E5CA4C}" srcId="{41394E2A-BD0A-4992-BD1F-5A3408EB92E7}" destId="{23B3A4D0-432C-4750-BD15-267590A4934E}" srcOrd="1" destOrd="0" parTransId="{C07ABBFD-8CAC-4409-A061-9080173C2488}" sibTransId="{78E86855-1C7F-4A1D-B80B-C9F34F68E57D}"/>
    <dgm:cxn modelId="{F7B3E42A-6347-9843-A9BA-4B86263BC0A3}" type="presOf" srcId="{115CD18B-4518-4EE3-AD8A-A679CDA7D934}" destId="{B1B1469B-41A0-4161-86F9-837A2A4EB903}" srcOrd="0" destOrd="0" presId="urn:microsoft.com/office/officeart/2005/8/layout/StepDownProcess"/>
    <dgm:cxn modelId="{E8569839-686E-0B4C-8A84-2FAEE12CB122}" srcId="{959FBD81-749E-4E2A-BFF5-3E6FDB9CF76C}" destId="{4352983C-A3F7-AE4E-BAA1-00CBA1A59A50}" srcOrd="3" destOrd="0" parTransId="{7A299CB2-C070-5945-B92E-1C615B2B5B73}" sibTransId="{51EFD774-83F7-C543-A50C-6C103A84F7E3}"/>
    <dgm:cxn modelId="{37535934-A26A-5A44-BF26-7037EBC829F8}" type="presOf" srcId="{23B3A4D0-432C-4750-BD15-267590A4934E}" destId="{B1B1469B-41A0-4161-86F9-837A2A4EB903}" srcOrd="0" destOrd="1" presId="urn:microsoft.com/office/officeart/2005/8/layout/StepDownProcess"/>
    <dgm:cxn modelId="{B87D0C10-032C-C843-8100-494C4FB662B5}" type="presOf" srcId="{A3AEBD56-8263-474E-88D5-D9F03DDA2709}" destId="{A0B4B96B-D9A7-844C-812D-2499269ACA60}" srcOrd="0" destOrd="0" presId="urn:microsoft.com/office/officeart/2005/8/layout/StepDownProcess"/>
    <dgm:cxn modelId="{0434F8F4-908F-421B-AD25-74AF656DF7C3}" srcId="{C7FB7857-4D7C-43A1-9B49-1BF916E38EAE}" destId="{7502C667-9A27-4300-868F-FC23B033A49B}" srcOrd="1" destOrd="0" parTransId="{BB6634F6-1CEA-452B-BEAB-0B76D7B4F379}" sibTransId="{59FB9636-9227-4575-9560-331B80161329}"/>
    <dgm:cxn modelId="{35CBCE69-ED40-C44A-B808-063FBDB05DF7}" type="presOf" srcId="{8AABBEA5-14F9-484B-884F-C5CC713122DD}" destId="{82E226F9-0A51-4F8B-BCEF-60C60DE9FE87}" srcOrd="0" destOrd="1" presId="urn:microsoft.com/office/officeart/2005/8/layout/StepDownProcess"/>
    <dgm:cxn modelId="{471C22F1-AB73-6649-A288-7625D7D1E2B7}" srcId="{959FBD81-749E-4E2A-BFF5-3E6FDB9CF76C}" destId="{24A659D5-C131-5944-9317-8583D05DDEC5}" srcOrd="2" destOrd="0" parTransId="{CD1531CF-DBD0-AE4C-BA44-F26A8C36E993}" sibTransId="{A657FDC3-49A8-BA40-A11F-9CBA1AF9ADDC}"/>
    <dgm:cxn modelId="{D82D60C1-F00E-4D71-87DD-35D62C8B4478}" srcId="{959FBD81-749E-4E2A-BFF5-3E6FDB9CF76C}" destId="{E54A825F-14D9-44B0-98A3-C3B11E461750}" srcOrd="1" destOrd="0" parTransId="{5178AF83-63B5-4951-BF30-28F5D7CDE4E0}" sibTransId="{43D41C82-ED8C-4114-AEB0-1051B13361D1}"/>
    <dgm:cxn modelId="{72C04671-B9FC-9842-AB5A-F395B73CB926}" type="presOf" srcId="{A0A56078-B78B-492D-B1A4-DC2ED0D1F681}" destId="{82E226F9-0A51-4F8B-BCEF-60C60DE9FE87}" srcOrd="0" destOrd="0" presId="urn:microsoft.com/office/officeart/2005/8/layout/StepDownProcess"/>
    <dgm:cxn modelId="{6EAD81D0-5CC5-42EF-B042-00A5390F0818}" srcId="{41394E2A-BD0A-4992-BD1F-5A3408EB92E7}" destId="{DBAE244C-1C1E-44DB-9036-8693F93DBE67}" srcOrd="2" destOrd="0" parTransId="{74FC1EAA-26D1-4481-B3B5-D8476AD15F98}" sibTransId="{AE5DA597-8EC9-4AF9-9F5A-A6FF78B9F0BB}"/>
    <dgm:cxn modelId="{014F2F73-D670-E74C-88C1-49E41B444DFB}" type="presOf" srcId="{959FBD81-749E-4E2A-BFF5-3E6FDB9CF76C}" destId="{F10BE906-7E7D-4090-A6D4-2014C31928DC}" srcOrd="0" destOrd="0" presId="urn:microsoft.com/office/officeart/2005/8/layout/StepDownProcess"/>
    <dgm:cxn modelId="{9939360C-6481-F846-8378-D2B785B1F4DB}" type="presOf" srcId="{E05D9A27-FB4B-D343-AC7C-94A9EFF9CE0A}" destId="{A0B4B96B-D9A7-844C-812D-2499269ACA60}" srcOrd="0" destOrd="1" presId="urn:microsoft.com/office/officeart/2005/8/layout/StepDownProcess"/>
    <dgm:cxn modelId="{EB135C39-CE80-4858-9B76-8F3EB25A5FDC}" srcId="{7502C667-9A27-4300-868F-FC23B033A49B}" destId="{8AABBEA5-14F9-484B-884F-C5CC713122DD}" srcOrd="1" destOrd="0" parTransId="{A3F04A32-4C64-435E-A7AB-745890BC851B}" sibTransId="{129B1D3A-A2F4-4725-BAE1-25245E719B4E}"/>
    <dgm:cxn modelId="{2D24615A-9CDA-4C58-B8E6-2B08D85DDE61}" srcId="{7502C667-9A27-4300-868F-FC23B033A49B}" destId="{1AE7D025-C0DD-4D73-A579-AE160E390C63}" srcOrd="2" destOrd="0" parTransId="{AF3EFF0D-17C0-4E3D-8435-8346C501544E}" sibTransId="{2D24A06B-4A8A-4812-B096-8F3DE7980AC5}"/>
    <dgm:cxn modelId="{8C35130F-15B1-B74F-91EE-6E0AC6C4DDB7}" type="presOf" srcId="{41394E2A-BD0A-4992-BD1F-5A3408EB92E7}" destId="{6769200A-1D95-4A04-A4EB-1C91BFB59A01}" srcOrd="0" destOrd="0" presId="urn:microsoft.com/office/officeart/2005/8/layout/StepDownProcess"/>
    <dgm:cxn modelId="{025FD579-1AC4-C641-8925-9DC75E4E465E}" type="presOf" srcId="{EB6A1F8D-7B56-4A93-AEBD-BD46680DDDA3}" destId="{962E281F-D6D9-493E-ADBE-303F8B83B1FB}" srcOrd="0" destOrd="0" presId="urn:microsoft.com/office/officeart/2005/8/layout/StepDownProcess"/>
    <dgm:cxn modelId="{63FF76E7-582F-470A-95C5-D51190CA3C3A}" srcId="{C7FB7857-4D7C-43A1-9B49-1BF916E38EAE}" destId="{959FBD81-749E-4E2A-BFF5-3E6FDB9CF76C}" srcOrd="0" destOrd="0" parTransId="{14B56F2E-E00D-46DE-B364-DEEDE8A15D33}" sibTransId="{0F6BC6F1-FD5D-4628-B6EF-3310FD6F0299}"/>
    <dgm:cxn modelId="{C4F599E7-461C-1B4E-970B-67A47455DCAA}" type="presOf" srcId="{C7FB7857-4D7C-43A1-9B49-1BF916E38EAE}" destId="{DBAEE29D-57F5-48BF-8BD8-D6F0F4CC9E0A}" srcOrd="0" destOrd="0" presId="urn:microsoft.com/office/officeart/2005/8/layout/StepDownProcess"/>
    <dgm:cxn modelId="{ECDAEB94-972D-EB4C-9792-CE0E7C62C5AB}" srcId="{62A2CC5B-3F90-1B47-876C-95BBCCA35C43}" destId="{A3AEBD56-8263-474E-88D5-D9F03DDA2709}" srcOrd="0" destOrd="0" parTransId="{DCE72131-87E1-8F43-82B3-1DAD33445AB8}" sibTransId="{66731D39-2196-D64F-9F0B-4B079BB38F83}"/>
    <dgm:cxn modelId="{C9E9EF30-BCE3-5347-8F2C-D2003C116030}" type="presOf" srcId="{66AB67AC-02BC-4CC9-944F-DE1D6F169E20}" destId="{FF9213E2-B2E9-4969-817F-F69BA3D20B43}" srcOrd="0" destOrd="1" presId="urn:microsoft.com/office/officeart/2005/8/layout/StepDownProcess"/>
    <dgm:cxn modelId="{6BC25180-F585-D44A-AC88-189D26E6AABA}" type="presOf" srcId="{2F6FD88D-6B4F-45A7-9BF4-1E8976D0A7D3}" destId="{FF9213E2-B2E9-4969-817F-F69BA3D20B43}" srcOrd="0" destOrd="0" presId="urn:microsoft.com/office/officeart/2005/8/layout/StepDownProcess"/>
    <dgm:cxn modelId="{BA1E935B-7C3D-44E3-B40B-E07B134837CE}" srcId="{C7FB7857-4D7C-43A1-9B49-1BF916E38EAE}" destId="{41394E2A-BD0A-4992-BD1F-5A3408EB92E7}" srcOrd="4" destOrd="0" parTransId="{8C79AB29-B368-4CFE-A460-0A59D85ABC7A}" sibTransId="{E1BEA4FA-527A-49EB-80A8-CFC176F92E62}"/>
    <dgm:cxn modelId="{7FCD5CAB-BE26-474E-A99E-16BD56CAE152}" srcId="{C7FB7857-4D7C-43A1-9B49-1BF916E38EAE}" destId="{31EB6C32-B909-4DF4-9FC7-C49181ADEACE}" srcOrd="2" destOrd="0" parTransId="{A3D1A5D5-7C56-472B-8F96-993130F830F9}" sibTransId="{8AB017FE-AE42-4047-A892-7A5142CA7387}"/>
    <dgm:cxn modelId="{96EDFEE0-1B9E-324C-9ACE-93818A74D917}" type="presOf" srcId="{E54A825F-14D9-44B0-98A3-C3B11E461750}" destId="{962E281F-D6D9-493E-ADBE-303F8B83B1FB}" srcOrd="0" destOrd="1" presId="urn:microsoft.com/office/officeart/2005/8/layout/StepDownProcess"/>
    <dgm:cxn modelId="{7766F267-9B68-5A4D-AED6-5DC0620BDFD5}" type="presOf" srcId="{7502C667-9A27-4300-868F-FC23B033A49B}" destId="{C460D263-B16A-4648-9EDC-619FAF155BE4}" srcOrd="0" destOrd="0" presId="urn:microsoft.com/office/officeart/2005/8/layout/StepDownProcess"/>
    <dgm:cxn modelId="{0CDBE920-6FAC-0840-86EC-2ADFC8962915}" type="presOf" srcId="{62A2CC5B-3F90-1B47-876C-95BBCCA35C43}" destId="{668DA6B4-EA7D-5C47-9C58-9FD04818E6DC}" srcOrd="0" destOrd="0" presId="urn:microsoft.com/office/officeart/2005/8/layout/StepDownProcess"/>
    <dgm:cxn modelId="{E08BEEBE-A716-46C7-A86E-576C2F26B05A}" srcId="{959FBD81-749E-4E2A-BFF5-3E6FDB9CF76C}" destId="{EB6A1F8D-7B56-4A93-AEBD-BD46680DDDA3}" srcOrd="0" destOrd="0" parTransId="{D27A350D-D88B-45E0-BDB1-B8DCAA4663AD}" sibTransId="{EEBD7270-11E7-418F-A1EE-B5998B777FDB}"/>
    <dgm:cxn modelId="{C80718FC-5685-4941-AB24-C6D52689AFE8}" type="presOf" srcId="{24A659D5-C131-5944-9317-8583D05DDEC5}" destId="{962E281F-D6D9-493E-ADBE-303F8B83B1FB}" srcOrd="0" destOrd="2" presId="urn:microsoft.com/office/officeart/2005/8/layout/StepDownProcess"/>
    <dgm:cxn modelId="{21A57473-B2A6-4311-90EF-20DFB7F91DF5}" srcId="{31EB6C32-B909-4DF4-9FC7-C49181ADEACE}" destId="{2F6FD88D-6B4F-45A7-9BF4-1E8976D0A7D3}" srcOrd="0" destOrd="0" parTransId="{ABA415AE-CD72-45B5-8867-E236626822AD}" sibTransId="{F12BD61F-3F06-4880-9490-AD91D6F319FC}"/>
    <dgm:cxn modelId="{A60B1EB7-D7C5-FB4F-995A-51B2EFDF623B}" type="presOf" srcId="{DBAE244C-1C1E-44DB-9036-8693F93DBE67}" destId="{B1B1469B-41A0-4161-86F9-837A2A4EB903}" srcOrd="0" destOrd="2" presId="urn:microsoft.com/office/officeart/2005/8/layout/StepDownProcess"/>
    <dgm:cxn modelId="{1DF7AC6C-559F-284A-BA28-EA85D34C3EF9}" type="presOf" srcId="{1AE7D025-C0DD-4D73-A579-AE160E390C63}" destId="{82E226F9-0A51-4F8B-BCEF-60C60DE9FE87}" srcOrd="0" destOrd="2" presId="urn:microsoft.com/office/officeart/2005/8/layout/StepDownProcess"/>
    <dgm:cxn modelId="{CBEE9DCC-1575-7F4F-A6A2-4FFC18B21905}" srcId="{C7FB7857-4D7C-43A1-9B49-1BF916E38EAE}" destId="{62A2CC5B-3F90-1B47-876C-95BBCCA35C43}" srcOrd="3" destOrd="0" parTransId="{75A0843D-CFE2-1141-AF0B-845A566EA506}" sibTransId="{AAD063E7-5A99-4F49-BB95-C56D6F6A3E6E}"/>
    <dgm:cxn modelId="{BA7EC05D-FD8E-4C82-80D6-930F7DB04D99}" srcId="{31EB6C32-B909-4DF4-9FC7-C49181ADEACE}" destId="{66AB67AC-02BC-4CC9-944F-DE1D6F169E20}" srcOrd="1" destOrd="0" parTransId="{E281D41A-1865-4190-A1A9-EC759D0627E7}" sibTransId="{D6A58F69-F167-470B-BCC2-B07114366F51}"/>
    <dgm:cxn modelId="{BF6054D0-0E1E-43BD-93DC-A27A4157F44F}" srcId="{41394E2A-BD0A-4992-BD1F-5A3408EB92E7}" destId="{115CD18B-4518-4EE3-AD8A-A679CDA7D934}" srcOrd="0" destOrd="0" parTransId="{062A97DE-165A-45E7-9060-2CF928E444C2}" sibTransId="{BAC3A3EA-C514-4CDE-A659-81DADBC7BA96}"/>
    <dgm:cxn modelId="{E5FD74CD-8084-C741-A645-2BB5F362FD4B}" type="presOf" srcId="{4352983C-A3F7-AE4E-BAA1-00CBA1A59A50}" destId="{962E281F-D6D9-493E-ADBE-303F8B83B1FB}" srcOrd="0" destOrd="3" presId="urn:microsoft.com/office/officeart/2005/8/layout/StepDownProcess"/>
    <dgm:cxn modelId="{87D07736-C912-9045-869A-A2DD254808B1}" srcId="{62A2CC5B-3F90-1B47-876C-95BBCCA35C43}" destId="{E05D9A27-FB4B-D343-AC7C-94A9EFF9CE0A}" srcOrd="1" destOrd="0" parTransId="{A4A20F78-9D84-3345-8EC9-EF373C573645}" sibTransId="{554F2C6F-A3B4-2242-9A71-4FCA691A6EC4}"/>
    <dgm:cxn modelId="{D202E4E2-9AF4-2548-9E1C-887AFB56FCFA}" type="presOf" srcId="{31EB6C32-B909-4DF4-9FC7-C49181ADEACE}" destId="{B8EC41D6-FC7F-4A01-8AFF-48817E31EB0F}" srcOrd="0" destOrd="0" presId="urn:microsoft.com/office/officeart/2005/8/layout/StepDownProcess"/>
    <dgm:cxn modelId="{8A6B5DAB-BDB2-44E8-B59E-A02CF4F0C98C}" srcId="{7502C667-9A27-4300-868F-FC23B033A49B}" destId="{A0A56078-B78B-492D-B1A4-DC2ED0D1F681}" srcOrd="0" destOrd="0" parTransId="{E47D1195-7EB5-43C8-8027-C547840801E1}" sibTransId="{B69BD902-60A9-44D2-99AA-BED639B7544E}"/>
    <dgm:cxn modelId="{9031CA8B-D226-6C45-A0F0-6FA13D82C197}" type="presParOf" srcId="{DBAEE29D-57F5-48BF-8BD8-D6F0F4CC9E0A}" destId="{9F9FC896-6FF2-4B6A-B3BB-1268872DEB0A}" srcOrd="0" destOrd="0" presId="urn:microsoft.com/office/officeart/2005/8/layout/StepDownProcess"/>
    <dgm:cxn modelId="{68D13D50-5480-EE41-A1DC-63E0502959F9}" type="presParOf" srcId="{9F9FC896-6FF2-4B6A-B3BB-1268872DEB0A}" destId="{36169A19-AB42-44AC-813E-69B065CA4814}" srcOrd="0" destOrd="0" presId="urn:microsoft.com/office/officeart/2005/8/layout/StepDownProcess"/>
    <dgm:cxn modelId="{162CBAAA-7DAF-FA4E-9925-59A9555B35D0}" type="presParOf" srcId="{9F9FC896-6FF2-4B6A-B3BB-1268872DEB0A}" destId="{F10BE906-7E7D-4090-A6D4-2014C31928DC}" srcOrd="1" destOrd="0" presId="urn:microsoft.com/office/officeart/2005/8/layout/StepDownProcess"/>
    <dgm:cxn modelId="{6DB28B42-9C35-C342-B0EA-4F39899088B5}" type="presParOf" srcId="{9F9FC896-6FF2-4B6A-B3BB-1268872DEB0A}" destId="{962E281F-D6D9-493E-ADBE-303F8B83B1FB}" srcOrd="2" destOrd="0" presId="urn:microsoft.com/office/officeart/2005/8/layout/StepDownProcess"/>
    <dgm:cxn modelId="{757486C4-17E3-A946-80AD-937FD73EC4DE}" type="presParOf" srcId="{DBAEE29D-57F5-48BF-8BD8-D6F0F4CC9E0A}" destId="{18E55D39-6FDD-40C0-8BE9-171270955BCC}" srcOrd="1" destOrd="0" presId="urn:microsoft.com/office/officeart/2005/8/layout/StepDownProcess"/>
    <dgm:cxn modelId="{51228482-446A-8843-AE45-D50EF16FC2F0}" type="presParOf" srcId="{DBAEE29D-57F5-48BF-8BD8-D6F0F4CC9E0A}" destId="{AD29010F-989A-4D08-953A-8B887BEDC92D}" srcOrd="2" destOrd="0" presId="urn:microsoft.com/office/officeart/2005/8/layout/StepDownProcess"/>
    <dgm:cxn modelId="{6EFA9FEF-1908-3D4A-A875-59FD0C872AAE}" type="presParOf" srcId="{AD29010F-989A-4D08-953A-8B887BEDC92D}" destId="{55C4F90B-A938-4D6E-8279-DDAEF1E08D29}" srcOrd="0" destOrd="0" presId="urn:microsoft.com/office/officeart/2005/8/layout/StepDownProcess"/>
    <dgm:cxn modelId="{EDBD4045-EDC3-AB40-8C84-66650E5A0353}" type="presParOf" srcId="{AD29010F-989A-4D08-953A-8B887BEDC92D}" destId="{C460D263-B16A-4648-9EDC-619FAF155BE4}" srcOrd="1" destOrd="0" presId="urn:microsoft.com/office/officeart/2005/8/layout/StepDownProcess"/>
    <dgm:cxn modelId="{47D8DEA8-DDDE-AB41-8D69-F68E93757C18}" type="presParOf" srcId="{AD29010F-989A-4D08-953A-8B887BEDC92D}" destId="{82E226F9-0A51-4F8B-BCEF-60C60DE9FE87}" srcOrd="2" destOrd="0" presId="urn:microsoft.com/office/officeart/2005/8/layout/StepDownProcess"/>
    <dgm:cxn modelId="{1F97EE2E-8BF7-A446-AC36-D4B6CBBA576A}" type="presParOf" srcId="{DBAEE29D-57F5-48BF-8BD8-D6F0F4CC9E0A}" destId="{1860F7B4-6298-4120-BBF4-63C31B23F450}" srcOrd="3" destOrd="0" presId="urn:microsoft.com/office/officeart/2005/8/layout/StepDownProcess"/>
    <dgm:cxn modelId="{78ECAED7-B685-6842-80C1-D782414801E8}" type="presParOf" srcId="{DBAEE29D-57F5-48BF-8BD8-D6F0F4CC9E0A}" destId="{570EF971-43B7-4CAB-9E99-21C5F70266F1}" srcOrd="4" destOrd="0" presId="urn:microsoft.com/office/officeart/2005/8/layout/StepDownProcess"/>
    <dgm:cxn modelId="{6FB01CF3-9ED3-4644-9FE4-318F355A159E}" type="presParOf" srcId="{570EF971-43B7-4CAB-9E99-21C5F70266F1}" destId="{85285C11-F300-421F-A0E6-EDAC69259C0E}" srcOrd="0" destOrd="0" presId="urn:microsoft.com/office/officeart/2005/8/layout/StepDownProcess"/>
    <dgm:cxn modelId="{0634CB20-D0B3-1B4A-8547-4AA3CE3ED0F6}" type="presParOf" srcId="{570EF971-43B7-4CAB-9E99-21C5F70266F1}" destId="{B8EC41D6-FC7F-4A01-8AFF-48817E31EB0F}" srcOrd="1" destOrd="0" presId="urn:microsoft.com/office/officeart/2005/8/layout/StepDownProcess"/>
    <dgm:cxn modelId="{93E78DD7-0F22-DA4C-BEA4-EF53B83D1B06}" type="presParOf" srcId="{570EF971-43B7-4CAB-9E99-21C5F70266F1}" destId="{FF9213E2-B2E9-4969-817F-F69BA3D20B43}" srcOrd="2" destOrd="0" presId="urn:microsoft.com/office/officeart/2005/8/layout/StepDownProcess"/>
    <dgm:cxn modelId="{4923DBC4-5C3D-964B-8713-99665F8E4BEA}" type="presParOf" srcId="{DBAEE29D-57F5-48BF-8BD8-D6F0F4CC9E0A}" destId="{1820D08F-551B-4DA0-8F8B-73D8A628BEE9}" srcOrd="5" destOrd="0" presId="urn:microsoft.com/office/officeart/2005/8/layout/StepDownProcess"/>
    <dgm:cxn modelId="{E88A6423-B181-5743-8DB1-53DB9DDF6F91}" type="presParOf" srcId="{DBAEE29D-57F5-48BF-8BD8-D6F0F4CC9E0A}" destId="{D99607E9-820F-F24B-BF26-987ECDC1F7B8}" srcOrd="6" destOrd="0" presId="urn:microsoft.com/office/officeart/2005/8/layout/StepDownProcess"/>
    <dgm:cxn modelId="{BA78F10E-7B9B-DA4B-BE12-AC5B3EAC14FA}" type="presParOf" srcId="{D99607E9-820F-F24B-BF26-987ECDC1F7B8}" destId="{B9E350FF-9D3A-E44B-B67E-93B34A2CE206}" srcOrd="0" destOrd="0" presId="urn:microsoft.com/office/officeart/2005/8/layout/StepDownProcess"/>
    <dgm:cxn modelId="{0D13DF0F-92B7-A049-B0F0-817D2E5153F6}" type="presParOf" srcId="{D99607E9-820F-F24B-BF26-987ECDC1F7B8}" destId="{668DA6B4-EA7D-5C47-9C58-9FD04818E6DC}" srcOrd="1" destOrd="0" presId="urn:microsoft.com/office/officeart/2005/8/layout/StepDownProcess"/>
    <dgm:cxn modelId="{2E1BF6DB-980F-4343-9D60-1ED24ABA66CC}" type="presParOf" srcId="{D99607E9-820F-F24B-BF26-987ECDC1F7B8}" destId="{A0B4B96B-D9A7-844C-812D-2499269ACA60}" srcOrd="2" destOrd="0" presId="urn:microsoft.com/office/officeart/2005/8/layout/StepDownProcess"/>
    <dgm:cxn modelId="{5EDABF87-8F86-5545-9E3B-3D8BC88C3DCE}" type="presParOf" srcId="{DBAEE29D-57F5-48BF-8BD8-D6F0F4CC9E0A}" destId="{CAB6FE25-A605-8245-8917-0078E2930F5D}" srcOrd="7" destOrd="0" presId="urn:microsoft.com/office/officeart/2005/8/layout/StepDownProcess"/>
    <dgm:cxn modelId="{231D5FB6-BCE3-9F40-8420-5A7B0E796400}" type="presParOf" srcId="{DBAEE29D-57F5-48BF-8BD8-D6F0F4CC9E0A}" destId="{B07FC9AF-FC7E-4209-99E0-1C691D3E53CD}" srcOrd="8" destOrd="0" presId="urn:microsoft.com/office/officeart/2005/8/layout/StepDownProcess"/>
    <dgm:cxn modelId="{5AA67933-40CB-F243-94C0-389F9C405BFB}" type="presParOf" srcId="{B07FC9AF-FC7E-4209-99E0-1C691D3E53CD}" destId="{6769200A-1D95-4A04-A4EB-1C91BFB59A01}" srcOrd="0" destOrd="0" presId="urn:microsoft.com/office/officeart/2005/8/layout/StepDownProcess"/>
    <dgm:cxn modelId="{686AF1BD-F08C-ED48-A18A-7C4CE1016FE4}" type="presParOf" srcId="{B07FC9AF-FC7E-4209-99E0-1C691D3E53CD}" destId="{B1B1469B-41A0-4161-86F9-837A2A4EB903}" srcOrd="1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6169A19-AB42-44AC-813E-69B065CA4814}">
      <dsp:nvSpPr>
        <dsp:cNvPr id="0" name=""/>
        <dsp:cNvSpPr/>
      </dsp:nvSpPr>
      <dsp:spPr>
        <a:xfrm rot="5400000">
          <a:off x="624200" y="905659"/>
          <a:ext cx="645340" cy="744791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2">
            <a:lumMod val="20000"/>
            <a:lumOff val="8000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10BE906-7E7D-4090-A6D4-2014C31928DC}">
      <dsp:nvSpPr>
        <dsp:cNvPr id="0" name=""/>
        <dsp:cNvSpPr/>
      </dsp:nvSpPr>
      <dsp:spPr>
        <a:xfrm>
          <a:off x="422363" y="257295"/>
          <a:ext cx="1284494" cy="686700"/>
        </a:xfrm>
        <a:prstGeom prst="roundRect">
          <a:avLst>
            <a:gd name="adj" fmla="val 16670"/>
          </a:avLst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600" kern="1200" dirty="0" smtClean="0"/>
            <a:t>Előkészítés</a:t>
          </a:r>
          <a:r>
            <a:rPr lang="en-GB" sz="1600" kern="1200" dirty="0" smtClean="0"/>
            <a:t> </a:t>
          </a:r>
          <a:endParaRPr lang="en-GB" sz="1600" kern="1200" dirty="0"/>
        </a:p>
      </dsp:txBody>
      <dsp:txXfrm>
        <a:off x="455891" y="290823"/>
        <a:ext cx="1217438" cy="619644"/>
      </dsp:txXfrm>
    </dsp:sp>
    <dsp:sp modelId="{962E281F-D6D9-493E-ADBE-303F8B83B1FB}">
      <dsp:nvSpPr>
        <dsp:cNvPr id="0" name=""/>
        <dsp:cNvSpPr/>
      </dsp:nvSpPr>
      <dsp:spPr>
        <a:xfrm>
          <a:off x="1644568" y="202939"/>
          <a:ext cx="3914891" cy="7266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114300" marR="0" lvl="1" indent="-114300" algn="l" defTabSz="622300" rtl="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15000"/>
            </a:spcAft>
            <a:buClrTx/>
            <a:buSzTx/>
            <a:buFontTx/>
            <a:buChar char="••"/>
            <a:tabLst/>
            <a:defRPr/>
          </a:pPr>
          <a:r>
            <a:rPr lang="en-GB" sz="1200" b="1" kern="1200" dirty="0" smtClean="0">
              <a:solidFill>
                <a:schemeClr val="tx1">
                  <a:lumMod val="65000"/>
                  <a:lumOff val="35000"/>
                </a:schemeClr>
              </a:solidFill>
              <a:latin typeface="Helvetica Neue" charset="0"/>
              <a:ea typeface="Helvetica Neue" charset="0"/>
              <a:cs typeface="Helvetica Neue" charset="0"/>
            </a:rPr>
            <a:t>N</a:t>
          </a:r>
          <a:r>
            <a:rPr lang="hu-HU" sz="1200" b="1" kern="1200" dirty="0" err="1" smtClean="0">
              <a:solidFill>
                <a:schemeClr val="tx1">
                  <a:lumMod val="65000"/>
                  <a:lumOff val="35000"/>
                </a:schemeClr>
              </a:solidFill>
              <a:latin typeface="Helvetica Neue" charset="0"/>
              <a:ea typeface="Helvetica Neue" charset="0"/>
              <a:cs typeface="Helvetica Neue" charset="0"/>
            </a:rPr>
            <a:t>emzeti</a:t>
          </a:r>
          <a:r>
            <a:rPr lang="hu-HU" sz="1200" b="1" kern="1200" dirty="0" smtClean="0">
              <a:solidFill>
                <a:schemeClr val="tx1">
                  <a:lumMod val="65000"/>
                  <a:lumOff val="35000"/>
                </a:schemeClr>
              </a:solidFill>
              <a:latin typeface="Helvetica Neue" charset="0"/>
              <a:ea typeface="Helvetica Neue" charset="0"/>
              <a:cs typeface="Helvetica Neue" charset="0"/>
            </a:rPr>
            <a:t> szintű találkozók</a:t>
          </a:r>
          <a:endParaRPr lang="en-GB" sz="1200" b="1" kern="1200" dirty="0">
            <a:solidFill>
              <a:schemeClr val="tx1">
                <a:lumMod val="65000"/>
                <a:lumOff val="35000"/>
              </a:schemeClr>
            </a:solidFill>
            <a:latin typeface="Helvetica Neue" charset="0"/>
            <a:ea typeface="Helvetica Neue" charset="0"/>
            <a:cs typeface="Helvetica Neue" charset="0"/>
          </a:endParaRPr>
        </a:p>
        <a:p>
          <a:pPr marL="114300" marR="0" lvl="1" indent="-114300" algn="l" defTabSz="622300" rtl="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15000"/>
            </a:spcAft>
            <a:buClrTx/>
            <a:buSzTx/>
            <a:buFontTx/>
            <a:buChar char="••"/>
            <a:tabLst/>
            <a:defRPr/>
          </a:pPr>
          <a:r>
            <a:rPr lang="hu-HU" sz="1200" b="1" kern="1200" dirty="0" smtClean="0">
              <a:solidFill>
                <a:schemeClr val="tx1">
                  <a:lumMod val="65000"/>
                  <a:lumOff val="35000"/>
                </a:schemeClr>
              </a:solidFill>
              <a:latin typeface="Helvetica Neue" charset="0"/>
              <a:ea typeface="Helvetica Neue" charset="0"/>
              <a:cs typeface="Helvetica Neue" charset="0"/>
            </a:rPr>
            <a:t>Kutató </a:t>
          </a:r>
          <a:r>
            <a:rPr lang="hu-HU" sz="1200" b="1" kern="1200" dirty="0" err="1" smtClean="0">
              <a:solidFill>
                <a:schemeClr val="tx1">
                  <a:lumMod val="65000"/>
                  <a:lumOff val="35000"/>
                </a:schemeClr>
              </a:solidFill>
              <a:latin typeface="Helvetica Neue" charset="0"/>
              <a:ea typeface="Helvetica Neue" charset="0"/>
              <a:cs typeface="Helvetica Neue" charset="0"/>
            </a:rPr>
            <a:t>team-ek</a:t>
          </a:r>
          <a:r>
            <a:rPr lang="hu-HU" sz="1200" b="1" kern="1200" dirty="0" smtClean="0">
              <a:solidFill>
                <a:schemeClr val="tx1">
                  <a:lumMod val="65000"/>
                  <a:lumOff val="35000"/>
                </a:schemeClr>
              </a:solidFill>
              <a:latin typeface="Helvetica Neue" charset="0"/>
              <a:ea typeface="Helvetica Neue" charset="0"/>
              <a:cs typeface="Helvetica Neue" charset="0"/>
            </a:rPr>
            <a:t> felállítása a partner intézményekben</a:t>
          </a:r>
          <a:endParaRPr lang="en-GB" sz="1200" b="1" kern="1200" dirty="0" smtClean="0">
            <a:solidFill>
              <a:schemeClr val="tx1">
                <a:lumMod val="65000"/>
                <a:lumOff val="35000"/>
              </a:schemeClr>
            </a:solidFill>
            <a:latin typeface="Helvetica Neue" charset="0"/>
            <a:ea typeface="Helvetica Neue" charset="0"/>
            <a:cs typeface="Helvetica Neue" charset="0"/>
          </a:endParaRPr>
        </a:p>
        <a:p>
          <a:pPr marL="114300" marR="0" lvl="1" indent="-114300" algn="l" defTabSz="622300" rtl="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15000"/>
            </a:spcAft>
            <a:buClrTx/>
            <a:buSzTx/>
            <a:buFontTx/>
            <a:buChar char="••"/>
            <a:tabLst/>
            <a:defRPr/>
          </a:pPr>
          <a:r>
            <a:rPr lang="hu-HU" sz="1200" b="1" kern="1200" dirty="0" smtClean="0">
              <a:solidFill>
                <a:schemeClr val="tx1">
                  <a:lumMod val="65000"/>
                  <a:lumOff val="35000"/>
                </a:schemeClr>
              </a:solidFill>
              <a:latin typeface="Helvetica Neue" charset="0"/>
              <a:ea typeface="Helvetica Neue" charset="0"/>
              <a:cs typeface="Helvetica Neue" charset="0"/>
            </a:rPr>
            <a:t>Nemzetek közötti előkészítő műhely </a:t>
          </a:r>
          <a:endParaRPr lang="en-US" sz="1200" b="1" kern="1200" baseline="0" dirty="0" smtClean="0">
            <a:solidFill>
              <a:schemeClr val="tx1">
                <a:lumMod val="65000"/>
                <a:lumOff val="35000"/>
              </a:schemeClr>
            </a:solidFill>
            <a:latin typeface="Helvetica Neue" charset="0"/>
            <a:ea typeface="Helvetica Neue" charset="0"/>
            <a:cs typeface="Helvetica Neue" charset="0"/>
          </a:endParaRPr>
        </a:p>
        <a:p>
          <a:pPr marL="114300" marR="0" lvl="1" indent="-114300" algn="l" defTabSz="622300" rtl="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15000"/>
            </a:spcAft>
            <a:buClrTx/>
            <a:buSzTx/>
            <a:buFontTx/>
            <a:buChar char="••"/>
            <a:tabLst/>
            <a:defRPr/>
          </a:pPr>
          <a:r>
            <a:rPr lang="en-US" sz="1200" b="1" kern="1200" dirty="0" smtClean="0">
              <a:solidFill>
                <a:schemeClr val="tx1">
                  <a:lumMod val="65000"/>
                  <a:lumOff val="35000"/>
                </a:schemeClr>
              </a:solidFill>
              <a:latin typeface="Helvetica Neue" charset="0"/>
              <a:ea typeface="Helvetica Neue" charset="0"/>
              <a:cs typeface="Helvetica Neue" charset="0"/>
            </a:rPr>
            <a:t>R</a:t>
          </a:r>
          <a:r>
            <a:rPr lang="hu-HU" sz="1200" b="1" kern="1200" dirty="0" err="1" smtClean="0">
              <a:solidFill>
                <a:schemeClr val="tx1">
                  <a:lumMod val="65000"/>
                  <a:lumOff val="35000"/>
                </a:schemeClr>
              </a:solidFill>
              <a:latin typeface="Helvetica Neue" charset="0"/>
              <a:ea typeface="Helvetica Neue" charset="0"/>
              <a:cs typeface="Helvetica Neue" charset="0"/>
            </a:rPr>
            <a:t>iportok</a:t>
          </a:r>
          <a:endParaRPr lang="en-US" sz="1200" b="1" kern="1200" dirty="0">
            <a:solidFill>
              <a:schemeClr val="tx1">
                <a:lumMod val="65000"/>
                <a:lumOff val="35000"/>
              </a:schemeClr>
            </a:solidFill>
            <a:latin typeface="Helvetica Neue" charset="0"/>
            <a:ea typeface="Helvetica Neue" charset="0"/>
            <a:cs typeface="Helvetica Neue" charset="0"/>
          </a:endParaRPr>
        </a:p>
      </dsp:txBody>
      <dsp:txXfrm>
        <a:off x="1644568" y="202939"/>
        <a:ext cx="3914891" cy="726695"/>
      </dsp:txXfrm>
    </dsp:sp>
    <dsp:sp modelId="{55C4F90B-A938-4D6E-8279-DDAEF1E08D29}">
      <dsp:nvSpPr>
        <dsp:cNvPr id="0" name=""/>
        <dsp:cNvSpPr/>
      </dsp:nvSpPr>
      <dsp:spPr>
        <a:xfrm rot="5400000">
          <a:off x="1519114" y="1660318"/>
          <a:ext cx="649033" cy="699724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2">
            <a:lumMod val="20000"/>
            <a:lumOff val="8000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460D263-B16A-4648-9EDC-619FAF155BE4}">
      <dsp:nvSpPr>
        <dsp:cNvPr id="0" name=""/>
        <dsp:cNvSpPr/>
      </dsp:nvSpPr>
      <dsp:spPr>
        <a:xfrm>
          <a:off x="1333679" y="1000127"/>
          <a:ext cx="1284494" cy="674346"/>
        </a:xfrm>
        <a:prstGeom prst="roundRect">
          <a:avLst>
            <a:gd name="adj" fmla="val 16670"/>
          </a:avLst>
        </a:prstGeom>
        <a:solidFill>
          <a:schemeClr val="accent2">
            <a:lumMod val="7500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/>
            <a:t>VPL </a:t>
          </a:r>
          <a:r>
            <a:rPr lang="hu-HU" sz="1600" kern="1200" dirty="0" smtClean="0"/>
            <a:t>tartalmak</a:t>
          </a:r>
          <a:endParaRPr lang="en-GB" sz="1600" kern="1200" dirty="0"/>
        </a:p>
      </dsp:txBody>
      <dsp:txXfrm>
        <a:off x="1366604" y="1033052"/>
        <a:ext cx="1218644" cy="608496"/>
      </dsp:txXfrm>
    </dsp:sp>
    <dsp:sp modelId="{82E226F9-0A51-4F8B-BCEF-60C60DE9FE87}">
      <dsp:nvSpPr>
        <dsp:cNvPr id="0" name=""/>
        <dsp:cNvSpPr/>
      </dsp:nvSpPr>
      <dsp:spPr>
        <a:xfrm>
          <a:off x="2624969" y="910279"/>
          <a:ext cx="4311355" cy="8339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200" b="1" kern="1200" dirty="0" smtClean="0">
              <a:solidFill>
                <a:schemeClr val="tx1">
                  <a:lumMod val="65000"/>
                  <a:lumOff val="35000"/>
                </a:schemeClr>
              </a:solidFill>
              <a:latin typeface="Helvetica Neue" charset="0"/>
              <a:ea typeface="Helvetica Neue" charset="0"/>
              <a:cs typeface="Helvetica Neue" charset="0"/>
            </a:rPr>
            <a:t>VPL </a:t>
          </a:r>
          <a:r>
            <a:rPr lang="en-GB" sz="1200" b="1" kern="1200" dirty="0" err="1" smtClean="0">
              <a:solidFill>
                <a:schemeClr val="tx1">
                  <a:lumMod val="65000"/>
                  <a:lumOff val="35000"/>
                </a:schemeClr>
              </a:solidFill>
              <a:latin typeface="Helvetica Neue" charset="0"/>
              <a:ea typeface="Helvetica Neue" charset="0"/>
              <a:cs typeface="Helvetica Neue" charset="0"/>
            </a:rPr>
            <a:t>profi</a:t>
          </a:r>
          <a:r>
            <a:rPr lang="hu-HU" sz="1200" b="1" kern="1200" dirty="0" err="1" smtClean="0">
              <a:solidFill>
                <a:schemeClr val="tx1">
                  <a:lumMod val="65000"/>
                  <a:lumOff val="35000"/>
                </a:schemeClr>
              </a:solidFill>
              <a:latin typeface="Helvetica Neue" charset="0"/>
              <a:ea typeface="Helvetica Neue" charset="0"/>
              <a:cs typeface="Helvetica Neue" charset="0"/>
            </a:rPr>
            <a:t>lok</a:t>
          </a:r>
          <a:r>
            <a:rPr lang="hu-HU" sz="1200" b="1" kern="1200" dirty="0" smtClean="0">
              <a:solidFill>
                <a:schemeClr val="tx1">
                  <a:lumMod val="65000"/>
                  <a:lumOff val="35000"/>
                </a:schemeClr>
              </a:solidFill>
              <a:latin typeface="Helvetica Neue" charset="0"/>
              <a:ea typeface="Helvetica Neue" charset="0"/>
              <a:cs typeface="Helvetica Neue" charset="0"/>
            </a:rPr>
            <a:t> országonkénti frissítése</a:t>
          </a:r>
          <a:endParaRPr lang="en-GB" sz="1200" b="1" kern="1200" dirty="0">
            <a:solidFill>
              <a:schemeClr val="tx1">
                <a:lumMod val="65000"/>
                <a:lumOff val="35000"/>
              </a:schemeClr>
            </a:solidFill>
            <a:latin typeface="Helvetica Neue" charset="0"/>
            <a:ea typeface="Helvetica Neue" charset="0"/>
            <a:cs typeface="Helvetica Neue" charset="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200" b="1" kern="1200" dirty="0" smtClean="0">
              <a:solidFill>
                <a:schemeClr val="tx1">
                  <a:lumMod val="65000"/>
                  <a:lumOff val="35000"/>
                </a:schemeClr>
              </a:solidFill>
              <a:latin typeface="Helvetica Neue" charset="0"/>
              <a:ea typeface="Helvetica Neue" charset="0"/>
              <a:cs typeface="Helvetica Neue" charset="0"/>
            </a:rPr>
            <a:t>Tervezési</a:t>
          </a:r>
          <a:r>
            <a:rPr lang="en-GB" sz="1200" b="1" kern="1200" dirty="0" smtClean="0">
              <a:solidFill>
                <a:schemeClr val="tx1">
                  <a:lumMod val="65000"/>
                  <a:lumOff val="35000"/>
                </a:schemeClr>
              </a:solidFill>
              <a:latin typeface="Helvetica Neue" charset="0"/>
              <a:ea typeface="Helvetica Neue" charset="0"/>
              <a:cs typeface="Helvetica Neue" charset="0"/>
            </a:rPr>
            <a:t> para</a:t>
          </a:r>
          <a:r>
            <a:rPr lang="hu-HU" sz="1200" b="1" kern="1200" dirty="0" smtClean="0">
              <a:solidFill>
                <a:schemeClr val="tx1">
                  <a:lumMod val="65000"/>
                  <a:lumOff val="35000"/>
                </a:schemeClr>
              </a:solidFill>
              <a:latin typeface="Helvetica Neue" charset="0"/>
              <a:ea typeface="Helvetica Neue" charset="0"/>
              <a:cs typeface="Helvetica Neue" charset="0"/>
            </a:rPr>
            <a:t>méterek, jó gyakorlatok</a:t>
          </a:r>
          <a:endParaRPr lang="en-GB" sz="1200" b="1" kern="1200" dirty="0">
            <a:solidFill>
              <a:schemeClr val="tx1">
                <a:lumMod val="65000"/>
                <a:lumOff val="35000"/>
              </a:schemeClr>
            </a:solidFill>
            <a:latin typeface="Helvetica Neue" charset="0"/>
            <a:ea typeface="Helvetica Neue" charset="0"/>
            <a:cs typeface="Helvetica Neue" charset="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200" b="1" kern="1200" dirty="0" smtClean="0">
              <a:solidFill>
                <a:schemeClr val="tx1">
                  <a:lumMod val="65000"/>
                  <a:lumOff val="35000"/>
                </a:schemeClr>
              </a:solidFill>
              <a:latin typeface="Helvetica Neue" charset="0"/>
              <a:ea typeface="Helvetica Neue" charset="0"/>
              <a:cs typeface="Helvetica Neue" charset="0"/>
            </a:rPr>
            <a:t>VPL </a:t>
          </a:r>
          <a:r>
            <a:rPr lang="hu-HU" sz="1200" b="1" kern="1200" dirty="0" smtClean="0">
              <a:solidFill>
                <a:schemeClr val="tx1">
                  <a:lumMod val="65000"/>
                  <a:lumOff val="35000"/>
                </a:schemeClr>
              </a:solidFill>
              <a:latin typeface="Helvetica Neue" charset="0"/>
              <a:ea typeface="Helvetica Neue" charset="0"/>
              <a:cs typeface="Helvetica Neue" charset="0"/>
            </a:rPr>
            <a:t>díj kihirdetése</a:t>
          </a:r>
          <a:endParaRPr lang="en-GB" sz="1200" b="1" kern="1200" dirty="0">
            <a:solidFill>
              <a:schemeClr val="tx1">
                <a:lumMod val="65000"/>
                <a:lumOff val="35000"/>
              </a:schemeClr>
            </a:solidFill>
            <a:latin typeface="Helvetica Neue" charset="0"/>
            <a:ea typeface="Helvetica Neue" charset="0"/>
            <a:cs typeface="Helvetica Neue" charset="0"/>
          </a:endParaRPr>
        </a:p>
      </dsp:txBody>
      <dsp:txXfrm>
        <a:off x="2624969" y="910279"/>
        <a:ext cx="4311355" cy="833963"/>
      </dsp:txXfrm>
    </dsp:sp>
    <dsp:sp modelId="{85285C11-F300-421F-A0E6-EDAC69259C0E}">
      <dsp:nvSpPr>
        <dsp:cNvPr id="0" name=""/>
        <dsp:cNvSpPr/>
      </dsp:nvSpPr>
      <dsp:spPr>
        <a:xfrm rot="5400000">
          <a:off x="2548047" y="2395937"/>
          <a:ext cx="613942" cy="735384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2">
            <a:lumMod val="20000"/>
            <a:lumOff val="8000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8EC41D6-FC7F-4A01-8AFF-48817E31EB0F}">
      <dsp:nvSpPr>
        <dsp:cNvPr id="0" name=""/>
        <dsp:cNvSpPr/>
      </dsp:nvSpPr>
      <dsp:spPr>
        <a:xfrm>
          <a:off x="2227557" y="1763598"/>
          <a:ext cx="1284494" cy="677960"/>
        </a:xfrm>
        <a:prstGeom prst="roundRect">
          <a:avLst>
            <a:gd name="adj" fmla="val 16670"/>
          </a:avLst>
        </a:prstGeom>
        <a:solidFill>
          <a:schemeClr val="accent3">
            <a:lumMod val="7500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600" kern="1200" dirty="0" smtClean="0"/>
            <a:t>Útmutatók</a:t>
          </a:r>
          <a:endParaRPr lang="en-GB" sz="1600" kern="1200" dirty="0"/>
        </a:p>
      </dsp:txBody>
      <dsp:txXfrm>
        <a:off x="2260658" y="1796699"/>
        <a:ext cx="1218292" cy="611758"/>
      </dsp:txXfrm>
    </dsp:sp>
    <dsp:sp modelId="{FF9213E2-B2E9-4969-817F-F69BA3D20B43}">
      <dsp:nvSpPr>
        <dsp:cNvPr id="0" name=""/>
        <dsp:cNvSpPr/>
      </dsp:nvSpPr>
      <dsp:spPr>
        <a:xfrm>
          <a:off x="3541451" y="1711898"/>
          <a:ext cx="4412475" cy="8013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200" b="1" kern="1200" dirty="0" smtClean="0">
              <a:solidFill>
                <a:schemeClr val="tx1">
                  <a:lumMod val="65000"/>
                  <a:lumOff val="35000"/>
                </a:schemeClr>
              </a:solidFill>
              <a:latin typeface="Helvetica Neue" charset="0"/>
              <a:ea typeface="Helvetica Neue" charset="0"/>
              <a:cs typeface="Helvetica Neue" charset="0"/>
            </a:rPr>
            <a:t>‘Welcome’ </a:t>
          </a:r>
          <a:r>
            <a:rPr lang="hu-HU" sz="1200" b="1" kern="1200" dirty="0" smtClean="0">
              <a:solidFill>
                <a:schemeClr val="tx1">
                  <a:lumMod val="65000"/>
                  <a:lumOff val="35000"/>
                </a:schemeClr>
              </a:solidFill>
              <a:latin typeface="Helvetica Neue" charset="0"/>
              <a:ea typeface="Helvetica Neue" charset="0"/>
              <a:cs typeface="Helvetica Neue" charset="0"/>
            </a:rPr>
            <a:t>útmutatók előkészítése és véglegesítése 5 szinten</a:t>
          </a:r>
          <a:r>
            <a:rPr lang="en-GB" sz="1200" b="1" kern="1200" dirty="0" smtClean="0">
              <a:solidFill>
                <a:schemeClr val="tx1">
                  <a:lumMod val="65000"/>
                  <a:lumOff val="35000"/>
                </a:schemeClr>
              </a:solidFill>
              <a:latin typeface="Helvetica Neue" charset="0"/>
              <a:ea typeface="Helvetica Neue" charset="0"/>
              <a:cs typeface="Helvetica Neue" charset="0"/>
            </a:rPr>
            <a:t>: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200" b="1" kern="1200" dirty="0" err="1" smtClean="0">
              <a:solidFill>
                <a:schemeClr val="tx1">
                  <a:lumMod val="65000"/>
                  <a:lumOff val="35000"/>
                </a:schemeClr>
              </a:solidFill>
              <a:latin typeface="Helvetica Neue" charset="0"/>
              <a:ea typeface="Helvetica Neue" charset="0"/>
              <a:cs typeface="Helvetica Neue" charset="0"/>
            </a:rPr>
            <a:t>Eur</a:t>
          </a:r>
          <a:r>
            <a:rPr lang="hu-HU" sz="1200" b="1" kern="1200" dirty="0" smtClean="0">
              <a:solidFill>
                <a:schemeClr val="tx1">
                  <a:lumMod val="65000"/>
                  <a:lumOff val="35000"/>
                </a:schemeClr>
              </a:solidFill>
              <a:latin typeface="Helvetica Neue" charset="0"/>
              <a:ea typeface="Helvetica Neue" charset="0"/>
              <a:cs typeface="Helvetica Neue" charset="0"/>
            </a:rPr>
            <a:t>ó</a:t>
          </a:r>
          <a:r>
            <a:rPr lang="en-GB" sz="1200" b="1" kern="1200" dirty="0" smtClean="0">
              <a:solidFill>
                <a:schemeClr val="tx1">
                  <a:lumMod val="65000"/>
                  <a:lumOff val="35000"/>
                </a:schemeClr>
              </a:solidFill>
              <a:latin typeface="Helvetica Neue" charset="0"/>
              <a:ea typeface="Helvetica Neue" charset="0"/>
              <a:cs typeface="Helvetica Neue" charset="0"/>
            </a:rPr>
            <a:t>p</a:t>
          </a:r>
          <a:r>
            <a:rPr lang="hu-HU" sz="1200" b="1" kern="1200" dirty="0" smtClean="0">
              <a:solidFill>
                <a:schemeClr val="tx1">
                  <a:lumMod val="65000"/>
                  <a:lumOff val="35000"/>
                </a:schemeClr>
              </a:solidFill>
              <a:latin typeface="Helvetica Neue" charset="0"/>
              <a:ea typeface="Helvetica Neue" charset="0"/>
              <a:cs typeface="Helvetica Neue" charset="0"/>
            </a:rPr>
            <a:t>a</a:t>
          </a:r>
          <a:r>
            <a:rPr lang="en-GB" sz="1200" b="1" kern="1200" dirty="0" smtClean="0">
              <a:solidFill>
                <a:schemeClr val="tx1">
                  <a:lumMod val="65000"/>
                  <a:lumOff val="35000"/>
                </a:schemeClr>
              </a:solidFill>
              <a:latin typeface="Helvetica Neue" charset="0"/>
              <a:ea typeface="Helvetica Neue" charset="0"/>
              <a:cs typeface="Helvetica Neue" charset="0"/>
            </a:rPr>
            <a:t>; Partner</a:t>
          </a:r>
          <a:r>
            <a:rPr lang="en-GB" sz="1200" b="1" kern="1200" baseline="0" dirty="0" smtClean="0">
              <a:solidFill>
                <a:schemeClr val="tx1">
                  <a:lumMod val="65000"/>
                  <a:lumOff val="35000"/>
                </a:schemeClr>
              </a:solidFill>
              <a:latin typeface="Helvetica Neue" charset="0"/>
              <a:ea typeface="Helvetica Neue" charset="0"/>
              <a:cs typeface="Helvetica Neue" charset="0"/>
            </a:rPr>
            <a:t> </a:t>
          </a:r>
          <a:r>
            <a:rPr lang="hu-HU" sz="1200" b="1" kern="1200" baseline="0" dirty="0" smtClean="0">
              <a:solidFill>
                <a:schemeClr val="tx1">
                  <a:lumMod val="65000"/>
                  <a:lumOff val="35000"/>
                </a:schemeClr>
              </a:solidFill>
              <a:latin typeface="Helvetica Neue" charset="0"/>
              <a:ea typeface="Helvetica Neue" charset="0"/>
              <a:cs typeface="Helvetica Neue" charset="0"/>
            </a:rPr>
            <a:t>országok</a:t>
          </a:r>
          <a:r>
            <a:rPr lang="en-GB" sz="1200" b="1" kern="1200" baseline="0" dirty="0" smtClean="0">
              <a:solidFill>
                <a:schemeClr val="tx1">
                  <a:lumMod val="65000"/>
                  <a:lumOff val="35000"/>
                </a:schemeClr>
              </a:solidFill>
              <a:latin typeface="Helvetica Neue" charset="0"/>
              <a:ea typeface="Helvetica Neue" charset="0"/>
              <a:cs typeface="Helvetica Neue" charset="0"/>
            </a:rPr>
            <a:t>; </a:t>
          </a:r>
          <a:r>
            <a:rPr lang="hu-HU" sz="1200" b="1" kern="1200" baseline="0" dirty="0" smtClean="0">
              <a:solidFill>
                <a:schemeClr val="tx1">
                  <a:lumMod val="65000"/>
                  <a:lumOff val="35000"/>
                </a:schemeClr>
              </a:solidFill>
              <a:latin typeface="Helvetica Neue" charset="0"/>
              <a:ea typeface="Helvetica Neue" charset="0"/>
              <a:cs typeface="Helvetica Neue" charset="0"/>
            </a:rPr>
            <a:t>felsőoktatási intézmények</a:t>
          </a:r>
          <a:r>
            <a:rPr lang="en-GB" sz="1200" b="1" kern="1200" baseline="0" dirty="0" smtClean="0">
              <a:solidFill>
                <a:schemeClr val="tx1">
                  <a:lumMod val="65000"/>
                  <a:lumOff val="35000"/>
                </a:schemeClr>
              </a:solidFill>
              <a:latin typeface="Helvetica Neue" charset="0"/>
              <a:ea typeface="Helvetica Neue" charset="0"/>
              <a:cs typeface="Helvetica Neue" charset="0"/>
            </a:rPr>
            <a:t>; </a:t>
          </a:r>
          <a:r>
            <a:rPr lang="hu-HU" sz="1200" b="1" kern="1200" baseline="0" dirty="0" smtClean="0">
              <a:solidFill>
                <a:schemeClr val="tx1">
                  <a:lumMod val="65000"/>
                  <a:lumOff val="35000"/>
                </a:schemeClr>
              </a:solidFill>
              <a:latin typeface="Helvetica Neue" charset="0"/>
              <a:ea typeface="Helvetica Neue" charset="0"/>
              <a:cs typeface="Helvetica Neue" charset="0"/>
            </a:rPr>
            <a:t>egyéb </a:t>
          </a:r>
          <a:r>
            <a:rPr lang="hu-HU" sz="1200" b="1" kern="1200" baseline="0" dirty="0" err="1" smtClean="0">
              <a:solidFill>
                <a:schemeClr val="tx1">
                  <a:lumMod val="65000"/>
                  <a:lumOff val="35000"/>
                </a:schemeClr>
              </a:solidFill>
              <a:latin typeface="Helvetica Neue" charset="0"/>
              <a:ea typeface="Helvetica Neue" charset="0"/>
              <a:cs typeface="Helvetica Neue" charset="0"/>
            </a:rPr>
            <a:t>validációval</a:t>
          </a:r>
          <a:r>
            <a:rPr lang="hu-HU" sz="1200" b="1" kern="1200" baseline="0" dirty="0" smtClean="0">
              <a:solidFill>
                <a:schemeClr val="tx1">
                  <a:lumMod val="65000"/>
                  <a:lumOff val="35000"/>
                </a:schemeClr>
              </a:solidFill>
              <a:latin typeface="Helvetica Neue" charset="0"/>
              <a:ea typeface="Helvetica Neue" charset="0"/>
              <a:cs typeface="Helvetica Neue" charset="0"/>
            </a:rPr>
            <a:t> foglalkozó intézmények</a:t>
          </a:r>
          <a:endParaRPr lang="en-GB" sz="1200" b="1" kern="1200" dirty="0">
            <a:solidFill>
              <a:schemeClr val="tx1">
                <a:lumMod val="65000"/>
                <a:lumOff val="35000"/>
              </a:schemeClr>
            </a:solidFill>
            <a:latin typeface="Helvetica Neue" charset="0"/>
            <a:ea typeface="Helvetica Neue" charset="0"/>
            <a:cs typeface="Helvetica Neue" charset="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200" b="1" kern="1200" dirty="0" smtClean="0">
              <a:solidFill>
                <a:schemeClr val="tx1">
                  <a:lumMod val="65000"/>
                  <a:lumOff val="35000"/>
                </a:schemeClr>
              </a:solidFill>
              <a:latin typeface="Helvetica Neue" charset="0"/>
              <a:ea typeface="Helvetica Neue" charset="0"/>
              <a:cs typeface="Helvetica Neue" charset="0"/>
            </a:rPr>
            <a:t>Fordítás</a:t>
          </a:r>
          <a:endParaRPr lang="en-GB" sz="1200" b="1" kern="1200" dirty="0">
            <a:solidFill>
              <a:schemeClr val="tx1">
                <a:lumMod val="65000"/>
                <a:lumOff val="35000"/>
              </a:schemeClr>
            </a:solidFill>
            <a:latin typeface="Helvetica Neue" charset="0"/>
            <a:ea typeface="Helvetica Neue" charset="0"/>
            <a:cs typeface="Helvetica Neue" charset="0"/>
          </a:endParaRPr>
        </a:p>
      </dsp:txBody>
      <dsp:txXfrm>
        <a:off x="3541451" y="1711898"/>
        <a:ext cx="4412475" cy="801327"/>
      </dsp:txXfrm>
    </dsp:sp>
    <dsp:sp modelId="{B9E350FF-9D3A-E44B-B67E-93B34A2CE206}">
      <dsp:nvSpPr>
        <dsp:cNvPr id="0" name=""/>
        <dsp:cNvSpPr/>
      </dsp:nvSpPr>
      <dsp:spPr>
        <a:xfrm rot="5400000">
          <a:off x="4748045" y="3711490"/>
          <a:ext cx="575409" cy="684513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2">
            <a:lumMod val="20000"/>
            <a:lumOff val="8000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68DA6B4-EA7D-5C47-9C58-9FD04818E6DC}">
      <dsp:nvSpPr>
        <dsp:cNvPr id="0" name=""/>
        <dsp:cNvSpPr/>
      </dsp:nvSpPr>
      <dsp:spPr>
        <a:xfrm>
          <a:off x="3258310" y="2565393"/>
          <a:ext cx="1284494" cy="589434"/>
        </a:xfrm>
        <a:prstGeom prst="roundRect">
          <a:avLst>
            <a:gd name="adj" fmla="val 16670"/>
          </a:avLst>
        </a:prstGeom>
        <a:solidFill>
          <a:schemeClr val="accent1">
            <a:shade val="50000"/>
            <a:hueOff val="428981"/>
            <a:satOff val="-48483"/>
            <a:lumOff val="47038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600" kern="1200" dirty="0" smtClean="0"/>
            <a:t>Kurzusok</a:t>
          </a:r>
          <a:endParaRPr lang="en-US" sz="1600" kern="1200" dirty="0"/>
        </a:p>
      </dsp:txBody>
      <dsp:txXfrm>
        <a:off x="3287089" y="2594172"/>
        <a:ext cx="1226936" cy="531876"/>
      </dsp:txXfrm>
    </dsp:sp>
    <dsp:sp modelId="{A0B4B96B-D9A7-844C-812D-2499269ACA60}">
      <dsp:nvSpPr>
        <dsp:cNvPr id="0" name=""/>
        <dsp:cNvSpPr/>
      </dsp:nvSpPr>
      <dsp:spPr>
        <a:xfrm>
          <a:off x="4636023" y="2494432"/>
          <a:ext cx="4197324" cy="54210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200" b="1" kern="1200" dirty="0" err="1" smtClean="0">
              <a:solidFill>
                <a:schemeClr val="tx1">
                  <a:lumMod val="65000"/>
                  <a:lumOff val="35000"/>
                </a:schemeClr>
              </a:solidFill>
              <a:latin typeface="Helvetica Neue" charset="0"/>
              <a:ea typeface="Helvetica Neue" charset="0"/>
              <a:cs typeface="Helvetica Neue" charset="0"/>
            </a:rPr>
            <a:t>Validációs</a:t>
          </a:r>
          <a:r>
            <a:rPr lang="hu-HU" sz="1200" b="1" kern="1200" dirty="0" smtClean="0">
              <a:solidFill>
                <a:schemeClr val="tx1">
                  <a:lumMod val="65000"/>
                  <a:lumOff val="35000"/>
                </a:schemeClr>
              </a:solidFill>
              <a:latin typeface="Helvetica Neue" charset="0"/>
              <a:ea typeface="Helvetica Neue" charset="0"/>
              <a:cs typeface="Helvetica Neue" charset="0"/>
            </a:rPr>
            <a:t> szakemberek számára</a:t>
          </a:r>
          <a:endParaRPr lang="en-US" sz="1200" b="1" kern="1200" dirty="0">
            <a:solidFill>
              <a:schemeClr val="tx1">
                <a:lumMod val="65000"/>
                <a:lumOff val="35000"/>
              </a:schemeClr>
            </a:solidFill>
            <a:latin typeface="Helvetica Neue" charset="0"/>
            <a:ea typeface="Helvetica Neue" charset="0"/>
            <a:cs typeface="Helvetica Neue" charset="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200" b="1" kern="1200" dirty="0" smtClean="0">
              <a:solidFill>
                <a:schemeClr val="tx1">
                  <a:lumMod val="65000"/>
                  <a:lumOff val="35000"/>
                </a:schemeClr>
              </a:solidFill>
              <a:latin typeface="Helvetica Neue" charset="0"/>
              <a:ea typeface="Helvetica Neue" charset="0"/>
              <a:cs typeface="Helvetica Neue" charset="0"/>
            </a:rPr>
            <a:t>Fordítás</a:t>
          </a:r>
          <a:endParaRPr lang="en-US" sz="1200" b="1" kern="1200" dirty="0">
            <a:solidFill>
              <a:schemeClr val="tx1">
                <a:lumMod val="65000"/>
                <a:lumOff val="35000"/>
              </a:schemeClr>
            </a:solidFill>
            <a:latin typeface="Helvetica Neue" charset="0"/>
            <a:ea typeface="Helvetica Neue" charset="0"/>
            <a:cs typeface="Helvetica Neue" charset="0"/>
          </a:endParaRPr>
        </a:p>
      </dsp:txBody>
      <dsp:txXfrm>
        <a:off x="4636023" y="2494432"/>
        <a:ext cx="4197324" cy="542107"/>
      </dsp:txXfrm>
    </dsp:sp>
    <dsp:sp modelId="{6769200A-1D95-4A04-A4EB-1C91BFB59A01}">
      <dsp:nvSpPr>
        <dsp:cNvPr id="0" name=""/>
        <dsp:cNvSpPr/>
      </dsp:nvSpPr>
      <dsp:spPr>
        <a:xfrm>
          <a:off x="4459727" y="3134426"/>
          <a:ext cx="1284494" cy="625920"/>
        </a:xfrm>
        <a:prstGeom prst="roundRect">
          <a:avLst>
            <a:gd name="adj" fmla="val 16670"/>
          </a:avLst>
        </a:prstGeom>
        <a:solidFill>
          <a:schemeClr val="tx1">
            <a:lumMod val="50000"/>
            <a:lumOff val="5000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600" kern="1200" dirty="0" smtClean="0"/>
            <a:t>Szakpolitikai dimenzió</a:t>
          </a:r>
          <a:endParaRPr lang="en-GB" sz="1600" kern="1200" dirty="0"/>
        </a:p>
      </dsp:txBody>
      <dsp:txXfrm>
        <a:off x="4490287" y="3164986"/>
        <a:ext cx="1223374" cy="564800"/>
      </dsp:txXfrm>
    </dsp:sp>
    <dsp:sp modelId="{B1B1469B-41A0-4161-86F9-837A2A4EB903}">
      <dsp:nvSpPr>
        <dsp:cNvPr id="0" name=""/>
        <dsp:cNvSpPr/>
      </dsp:nvSpPr>
      <dsp:spPr>
        <a:xfrm>
          <a:off x="5764787" y="3024798"/>
          <a:ext cx="3583477" cy="7266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200" b="1" kern="1200" dirty="0" smtClean="0">
              <a:solidFill>
                <a:schemeClr val="tx1">
                  <a:lumMod val="65000"/>
                  <a:lumOff val="35000"/>
                </a:schemeClr>
              </a:solidFill>
              <a:latin typeface="Helvetica Neue" charset="0"/>
              <a:ea typeface="Helvetica Neue" charset="0"/>
              <a:cs typeface="Helvetica Neue" charset="0"/>
            </a:rPr>
            <a:t>Szakpolitikai irányelvek előkészítése és véglegesítése</a:t>
          </a:r>
          <a:endParaRPr lang="en-GB" sz="1200" b="1" kern="1200" dirty="0">
            <a:solidFill>
              <a:schemeClr val="tx1">
                <a:lumMod val="65000"/>
                <a:lumOff val="35000"/>
              </a:schemeClr>
            </a:solidFill>
            <a:latin typeface="Helvetica Neue" charset="0"/>
            <a:ea typeface="Helvetica Neue" charset="0"/>
            <a:cs typeface="Helvetica Neue" charset="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200" b="1" kern="1200" dirty="0" smtClean="0">
              <a:solidFill>
                <a:schemeClr val="tx1">
                  <a:lumMod val="65000"/>
                  <a:lumOff val="35000"/>
                </a:schemeClr>
              </a:solidFill>
              <a:latin typeface="Helvetica Neue" charset="0"/>
              <a:ea typeface="Helvetica Neue" charset="0"/>
              <a:cs typeface="Helvetica Neue" charset="0"/>
            </a:rPr>
            <a:t>Online konzultáció</a:t>
          </a:r>
          <a:endParaRPr lang="en-GB" sz="1200" b="1" kern="1200" dirty="0">
            <a:solidFill>
              <a:schemeClr val="tx1">
                <a:lumMod val="65000"/>
                <a:lumOff val="35000"/>
              </a:schemeClr>
            </a:solidFill>
            <a:latin typeface="Helvetica Neue" charset="0"/>
            <a:ea typeface="Helvetica Neue" charset="0"/>
            <a:cs typeface="Helvetica Neue" charset="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200" b="1" kern="1200" dirty="0" smtClean="0">
              <a:solidFill>
                <a:schemeClr val="tx1">
                  <a:lumMod val="65000"/>
                  <a:lumOff val="35000"/>
                </a:schemeClr>
              </a:solidFill>
              <a:latin typeface="Helvetica Neue" charset="0"/>
              <a:ea typeface="Helvetica Neue" charset="0"/>
              <a:cs typeface="Helvetica Neue" charset="0"/>
            </a:rPr>
            <a:t>Véglegesítés és fordítás franciára és németre</a:t>
          </a:r>
          <a:endParaRPr lang="en-GB" sz="1200" b="1" kern="1200" dirty="0">
            <a:solidFill>
              <a:schemeClr val="tx1">
                <a:lumMod val="65000"/>
                <a:lumOff val="35000"/>
              </a:schemeClr>
            </a:solidFill>
            <a:latin typeface="Helvetica Neue" charset="0"/>
            <a:ea typeface="Helvetica Neue" charset="0"/>
            <a:cs typeface="Helvetica Neue" charset="0"/>
          </a:endParaRPr>
        </a:p>
      </dsp:txBody>
      <dsp:txXfrm>
        <a:off x="5764787" y="3024798"/>
        <a:ext cx="3583477" cy="72669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10/25/2018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10/25/2018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10/25/2018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wipe/>
  </p:transition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hu-HU" b="1" dirty="0"/>
              <a:t>Az előzetes tudás </a:t>
            </a:r>
            <a:r>
              <a:rPr lang="hu-HU" b="1" dirty="0" smtClean="0"/>
              <a:t>mérése a felsőfokú oktatásban, mint a harmadik országból érkezettek integrációjának eszköze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hu-HU" b="1" dirty="0" smtClean="0"/>
              <a:t>VINCE WP4 Tréning Anyag</a:t>
            </a:r>
            <a:endParaRPr lang="hu-HU" b="1" dirty="0"/>
          </a:p>
          <a:p>
            <a:endParaRPr lang="hu-HU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2873" y="0"/>
            <a:ext cx="2209127" cy="1098299"/>
          </a:xfrm>
          <a:prstGeom prst="rect">
            <a:avLst/>
          </a:prstGeom>
        </p:spPr>
      </p:pic>
      <p:sp>
        <p:nvSpPr>
          <p:cNvPr id="6" name="Szövegdoboz 5"/>
          <p:cNvSpPr txBox="1"/>
          <p:nvPr/>
        </p:nvSpPr>
        <p:spPr>
          <a:xfrm>
            <a:off x="2395470" y="4729140"/>
            <a:ext cx="879627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u-HU" sz="2400" dirty="0" smtClean="0">
                <a:solidFill>
                  <a:schemeClr val="bg1"/>
                </a:solidFill>
              </a:rPr>
              <a:t>Németh Balázs és Koller Inez </a:t>
            </a:r>
          </a:p>
          <a:p>
            <a:pPr algn="r"/>
            <a:r>
              <a:rPr lang="hu-HU" sz="2400" dirty="0" smtClean="0">
                <a:solidFill>
                  <a:schemeClr val="bg1"/>
                </a:solidFill>
              </a:rPr>
              <a:t>PTE Felnőttképzési Kutatási Csoport</a:t>
            </a:r>
          </a:p>
          <a:p>
            <a:pPr algn="r"/>
            <a:r>
              <a:rPr lang="hu-HU" sz="2400" dirty="0" smtClean="0">
                <a:solidFill>
                  <a:schemeClr val="bg1"/>
                </a:solidFill>
              </a:rPr>
              <a:t>2018. október 24. </a:t>
            </a:r>
            <a:endParaRPr lang="hu-HU" sz="2400" dirty="0">
              <a:solidFill>
                <a:schemeClr val="bg1"/>
              </a:solidFill>
            </a:endParaRPr>
          </a:p>
        </p:txBody>
      </p:sp>
      <p:pic>
        <p:nvPicPr>
          <p:cNvPr id="7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3289" y="2548428"/>
            <a:ext cx="1707513" cy="487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296683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Útmutatók – Köszöntjük Európában!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smtClean="0"/>
              <a:t>Általános kérdéskörök</a:t>
            </a:r>
            <a:endParaRPr lang="hu-HU" dirty="0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3553125"/>
          </a:xfrm>
        </p:spPr>
        <p:txBody>
          <a:bodyPr>
            <a:normAutofit fontScale="62500" lnSpcReduction="20000"/>
          </a:bodyPr>
          <a:lstStyle/>
          <a:p>
            <a:r>
              <a:rPr lang="hu-HU" dirty="0" smtClean="0"/>
              <a:t>Mi </a:t>
            </a:r>
            <a:r>
              <a:rPr lang="hu-HU" dirty="0"/>
              <a:t>Európa? Történelem és aktuális kontextus </a:t>
            </a:r>
          </a:p>
          <a:p>
            <a:pPr lvl="0"/>
            <a:r>
              <a:rPr lang="hu-HU" dirty="0"/>
              <a:t>Éghajlat</a:t>
            </a:r>
          </a:p>
          <a:p>
            <a:pPr lvl="0"/>
            <a:r>
              <a:rPr lang="hu-HU" dirty="0"/>
              <a:t>Európa története</a:t>
            </a:r>
          </a:p>
          <a:p>
            <a:pPr lvl="0"/>
            <a:r>
              <a:rPr lang="hu-HU" dirty="0"/>
              <a:t>Politika</a:t>
            </a:r>
          </a:p>
          <a:p>
            <a:pPr lvl="0"/>
            <a:r>
              <a:rPr lang="hu-HU" dirty="0"/>
              <a:t>Gazdaság</a:t>
            </a:r>
          </a:p>
          <a:p>
            <a:pPr lvl="0"/>
            <a:r>
              <a:rPr lang="hu-HU" dirty="0"/>
              <a:t>Demográfia</a:t>
            </a:r>
          </a:p>
          <a:p>
            <a:pPr lvl="0"/>
            <a:r>
              <a:rPr lang="hu-HU" dirty="0"/>
              <a:t>Etnikai csoportok</a:t>
            </a:r>
          </a:p>
          <a:p>
            <a:pPr lvl="0"/>
            <a:r>
              <a:rPr lang="hu-HU" dirty="0"/>
              <a:t>Migráció</a:t>
            </a:r>
          </a:p>
          <a:p>
            <a:pPr lvl="0"/>
            <a:r>
              <a:rPr lang="hu-HU" dirty="0"/>
              <a:t>Nyelvek</a:t>
            </a:r>
          </a:p>
          <a:p>
            <a:pPr lvl="0"/>
            <a:r>
              <a:rPr lang="hu-HU" dirty="0"/>
              <a:t>Kultúra</a:t>
            </a:r>
          </a:p>
          <a:p>
            <a:pPr lvl="0"/>
            <a:r>
              <a:rPr lang="hu-HU" dirty="0"/>
              <a:t>Vallás</a:t>
            </a:r>
          </a:p>
          <a:p>
            <a:pPr lvl="0"/>
            <a:r>
              <a:rPr lang="hu-HU" dirty="0"/>
              <a:t>Emberi jogok Európában</a:t>
            </a:r>
          </a:p>
          <a:p>
            <a:pPr lvl="0"/>
            <a:r>
              <a:rPr lang="hu-HU" dirty="0"/>
              <a:t>Nők Európában</a:t>
            </a:r>
          </a:p>
          <a:p>
            <a:r>
              <a:rPr lang="hu-HU" dirty="0" smtClean="0"/>
              <a:t>Európa </a:t>
            </a:r>
            <a:r>
              <a:rPr lang="hu-HU" dirty="0"/>
              <a:t>főbb szerkezete és normái 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hu-HU" dirty="0"/>
              <a:t>Letelepedés Európában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lvl="0"/>
            <a:r>
              <a:rPr lang="hu-HU" dirty="0" smtClean="0"/>
              <a:t>Általános </a:t>
            </a:r>
            <a:r>
              <a:rPr lang="hu-HU" dirty="0"/>
              <a:t>kérdések</a:t>
            </a:r>
          </a:p>
          <a:p>
            <a:pPr lvl="0"/>
            <a:r>
              <a:rPr lang="hu-HU" dirty="0"/>
              <a:t>Menedék</a:t>
            </a:r>
          </a:p>
          <a:p>
            <a:pPr lvl="0"/>
            <a:r>
              <a:rPr lang="hu-HU" dirty="0"/>
              <a:t>Egészségügy</a:t>
            </a:r>
          </a:p>
          <a:p>
            <a:pPr lvl="0"/>
            <a:r>
              <a:rPr lang="hu-HU" dirty="0"/>
              <a:t>Képzés</a:t>
            </a:r>
          </a:p>
          <a:p>
            <a:pPr lvl="0"/>
            <a:r>
              <a:rPr lang="hu-HU" dirty="0"/>
              <a:t>Munkaerő-piac</a:t>
            </a:r>
          </a:p>
          <a:p>
            <a:pPr lvl="0"/>
            <a:r>
              <a:rPr lang="hu-HU" dirty="0"/>
              <a:t>Tapasztalatok megosztása más újonnan érkezett-tel</a:t>
            </a:r>
          </a:p>
        </p:txBody>
      </p:sp>
    </p:spTree>
    <p:extLst>
      <p:ext uri="{BB962C8B-B14F-4D97-AF65-F5344CB8AC3E}">
        <p14:creationId xmlns:p14="http://schemas.microsoft.com/office/powerpoint/2010/main" val="1055720872"/>
      </p:ext>
    </p:extLst>
  </p:cSld>
  <p:clrMapOvr>
    <a:masterClrMapping/>
  </p:clrMapOvr>
  <p:transition spd="slow">
    <p:wip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Útmutatók – Köszöntjük Magyarországon!</a:t>
            </a:r>
            <a:endParaRPr lang="hu-HU" dirty="0"/>
          </a:p>
        </p:txBody>
      </p:sp>
      <p:sp>
        <p:nvSpPr>
          <p:cNvPr id="4" name="Tartalom helye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hu-HU" b="1" dirty="0"/>
              <a:t>Általános információ Magyarországról</a:t>
            </a:r>
            <a:endParaRPr lang="hu-HU" dirty="0"/>
          </a:p>
          <a:p>
            <a:pPr lvl="1"/>
            <a:r>
              <a:rPr lang="hu-HU" dirty="0"/>
              <a:t> </a:t>
            </a:r>
            <a:r>
              <a:rPr lang="hu-HU" dirty="0" smtClean="0"/>
              <a:t>pl. mennyi a megélhetési minimum</a:t>
            </a:r>
            <a:endParaRPr lang="hu-HU" dirty="0"/>
          </a:p>
          <a:p>
            <a:pPr lvl="0"/>
            <a:r>
              <a:rPr lang="hu-HU" b="1" dirty="0"/>
              <a:t>A menekültek körülményei a </a:t>
            </a:r>
            <a:r>
              <a:rPr lang="hu-HU" b="1" dirty="0" err="1"/>
              <a:t>menedékkérelmi</a:t>
            </a:r>
            <a:r>
              <a:rPr lang="hu-HU" b="1" dirty="0"/>
              <a:t> folyamat alatt és után</a:t>
            </a:r>
            <a:endParaRPr lang="hu-HU" dirty="0"/>
          </a:p>
          <a:p>
            <a:pPr lvl="1"/>
            <a:r>
              <a:rPr lang="hu-HU" dirty="0"/>
              <a:t> </a:t>
            </a:r>
            <a:r>
              <a:rPr lang="hu-HU" dirty="0" smtClean="0"/>
              <a:t>menekültek és bevándorlók jogai és kötelességei</a:t>
            </a:r>
            <a:endParaRPr lang="hu-HU" dirty="0"/>
          </a:p>
          <a:p>
            <a:pPr lvl="0"/>
            <a:r>
              <a:rPr lang="hu-HU" b="1" dirty="0"/>
              <a:t>Iskolai és képzési </a:t>
            </a:r>
            <a:r>
              <a:rPr lang="hu-HU" b="1" dirty="0" smtClean="0"/>
              <a:t>rendszer</a:t>
            </a:r>
            <a:endParaRPr lang="hu-HU" dirty="0"/>
          </a:p>
          <a:p>
            <a:pPr lvl="1"/>
            <a:r>
              <a:rPr lang="hu-HU" dirty="0"/>
              <a:t>N</a:t>
            </a:r>
            <a:r>
              <a:rPr lang="hu-HU" dirty="0" smtClean="0"/>
              <a:t>emzeti képesítési rendszer</a:t>
            </a:r>
          </a:p>
          <a:p>
            <a:pPr lvl="1"/>
            <a:r>
              <a:rPr lang="hu-HU" dirty="0" smtClean="0"/>
              <a:t>Menekültek oktatási támogatása</a:t>
            </a:r>
            <a:endParaRPr lang="hu-HU" dirty="0"/>
          </a:p>
          <a:p>
            <a:pPr lvl="0"/>
            <a:r>
              <a:rPr lang="hu-HU" b="1" dirty="0"/>
              <a:t>Utazás, munka és egészség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823852293"/>
      </p:ext>
    </p:extLst>
  </p:cSld>
  <p:clrMapOvr>
    <a:masterClrMapping/>
  </p:clrMapOvr>
  <p:transition spd="slow">
    <p:wip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Útmutatók – Köszöntjük a felsőoktatási intézményekben!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lvl="0"/>
            <a:r>
              <a:rPr lang="hu-HU" dirty="0"/>
              <a:t>Általános információ az európai felsőoktatásról</a:t>
            </a:r>
          </a:p>
          <a:p>
            <a:pPr lvl="0"/>
            <a:r>
              <a:rPr lang="hu-HU" dirty="0"/>
              <a:t>Felvételi szabályozások és finanszírozás</a:t>
            </a:r>
          </a:p>
          <a:p>
            <a:r>
              <a:rPr lang="hu-HU" dirty="0"/>
              <a:t>Tájékoztatás a hallgatói életről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hu-HU" dirty="0" smtClean="0"/>
              <a:t>Végzettségek összehasonlítása</a:t>
            </a:r>
          </a:p>
          <a:p>
            <a:r>
              <a:rPr lang="hu-HU" dirty="0" smtClean="0"/>
              <a:t>Felvételi folyamat</a:t>
            </a:r>
          </a:p>
          <a:p>
            <a:r>
              <a:rPr lang="hu-HU" dirty="0" smtClean="0"/>
              <a:t>Milyen lehetőségek vannak dokumentumokkal és dokumentumok nélkül</a:t>
            </a:r>
          </a:p>
          <a:p>
            <a:r>
              <a:rPr lang="hu-HU" dirty="0" smtClean="0"/>
              <a:t>Támogatási típusok</a:t>
            </a:r>
          </a:p>
          <a:p>
            <a:r>
              <a:rPr lang="hu-HU" dirty="0" smtClean="0"/>
              <a:t>Jógyakorlatot bemutató egyetemek listája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011243040"/>
      </p:ext>
    </p:extLst>
  </p:cSld>
  <p:clrMapOvr>
    <a:masterClrMapping/>
  </p:clrMapOvr>
  <p:transition spd="slow">
    <p:wip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Útmutatók – Köszöntjük a </a:t>
            </a:r>
            <a:r>
              <a:rPr lang="hu-HU" dirty="0" err="1" smtClean="0"/>
              <a:t>validációban</a:t>
            </a:r>
            <a:r>
              <a:rPr lang="hu-HU" dirty="0" smtClean="0"/>
              <a:t>!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smtClean="0"/>
              <a:t>Kifejezetten felsőoktatási szakemberek számára</a:t>
            </a:r>
            <a:endParaRPr lang="hu-HU" dirty="0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pPr lvl="0"/>
            <a:r>
              <a:rPr lang="hu-HU" dirty="0"/>
              <a:t>Mi az előzetes tudás </a:t>
            </a:r>
            <a:r>
              <a:rPr lang="hu-HU" dirty="0" err="1"/>
              <a:t>validálása</a:t>
            </a:r>
            <a:r>
              <a:rPr lang="hu-HU" dirty="0"/>
              <a:t>? </a:t>
            </a:r>
          </a:p>
          <a:p>
            <a:pPr lvl="0"/>
            <a:r>
              <a:rPr lang="hu-HU" dirty="0"/>
              <a:t>Hogyan segít a </a:t>
            </a:r>
            <a:r>
              <a:rPr lang="hu-HU" dirty="0" err="1"/>
              <a:t>validáció</a:t>
            </a:r>
            <a:r>
              <a:rPr lang="hu-HU" dirty="0"/>
              <a:t>, hogy bejussak a felsőoktatásba? </a:t>
            </a:r>
          </a:p>
          <a:p>
            <a:pPr lvl="0"/>
            <a:r>
              <a:rPr lang="hu-HU" dirty="0"/>
              <a:t>A tapasztalat hogyan </a:t>
            </a:r>
            <a:r>
              <a:rPr lang="hu-HU" dirty="0" err="1"/>
              <a:t>validálható</a:t>
            </a:r>
            <a:r>
              <a:rPr lang="hu-HU" dirty="0"/>
              <a:t>? </a:t>
            </a:r>
          </a:p>
          <a:p>
            <a:pPr lvl="0"/>
            <a:r>
              <a:rPr lang="hu-HU" dirty="0"/>
              <a:t>Mi a helyzet azokkal a fiatalokkal, akiknek csak kevés vagy egyáltalán nincsen munkatapasztalatuk? </a:t>
            </a:r>
          </a:p>
          <a:p>
            <a:pPr lvl="0"/>
            <a:r>
              <a:rPr lang="hu-HU" dirty="0"/>
              <a:t>Miért fontos a </a:t>
            </a:r>
            <a:r>
              <a:rPr lang="hu-HU" dirty="0" err="1"/>
              <a:t>validáció</a:t>
            </a:r>
            <a:r>
              <a:rPr lang="hu-HU" dirty="0"/>
              <a:t>? Miért fontos az újonnan érkezettek számára? </a:t>
            </a:r>
          </a:p>
          <a:p>
            <a:pPr lvl="0"/>
            <a:r>
              <a:rPr lang="hu-HU" dirty="0"/>
              <a:t>Hogyan történik a </a:t>
            </a:r>
            <a:r>
              <a:rPr lang="hu-HU" dirty="0" err="1"/>
              <a:t>validáció</a:t>
            </a:r>
            <a:r>
              <a:rPr lang="hu-HU" dirty="0"/>
              <a:t>? Mit kell tennem és milyen segítséget fogok kapni? </a:t>
            </a:r>
          </a:p>
          <a:p>
            <a:pPr lvl="0"/>
            <a:r>
              <a:rPr lang="hu-HU" dirty="0"/>
              <a:t>Mi történik a </a:t>
            </a:r>
            <a:r>
              <a:rPr lang="hu-HU" dirty="0" err="1"/>
              <a:t>validációs</a:t>
            </a:r>
            <a:r>
              <a:rPr lang="hu-HU" dirty="0"/>
              <a:t> eljárás után? </a:t>
            </a:r>
          </a:p>
          <a:p>
            <a:pPr lvl="0"/>
            <a:r>
              <a:rPr lang="hu-HU" dirty="0"/>
              <a:t>Hogyan működik a tanácsadás és útmutatás? </a:t>
            </a:r>
          </a:p>
          <a:p>
            <a:pPr lvl="0"/>
            <a:r>
              <a:rPr lang="hu-HU" dirty="0"/>
              <a:t>Mennyi ideig tart a </a:t>
            </a:r>
            <a:r>
              <a:rPr lang="hu-HU" dirty="0" err="1"/>
              <a:t>validációs</a:t>
            </a:r>
            <a:r>
              <a:rPr lang="hu-HU" dirty="0"/>
              <a:t> eljárás? </a:t>
            </a:r>
          </a:p>
          <a:p>
            <a:pPr lvl="0"/>
            <a:r>
              <a:rPr lang="hu-HU" dirty="0"/>
              <a:t>Mennyibe kerül? Milyen segítséget kaphatok a kifizetéséhez? </a:t>
            </a:r>
          </a:p>
          <a:p>
            <a:pPr lvl="0"/>
            <a:r>
              <a:rPr lang="hu-HU" dirty="0"/>
              <a:t>Hol tudhatok meg többet a témáról? 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5811855"/>
      </p:ext>
    </p:extLst>
  </p:cSld>
  <p:clrMapOvr>
    <a:masterClrMapping/>
  </p:clrMapOvr>
  <p:transition spd="slow">
    <p:wip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Útmutatók – Köszöntjük intézményünkben!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lvl="0"/>
            <a:endParaRPr lang="hu-HU" dirty="0" smtClean="0"/>
          </a:p>
          <a:p>
            <a:pPr lvl="0"/>
            <a:r>
              <a:rPr lang="hu-HU" dirty="0" smtClean="0"/>
              <a:t>Általános </a:t>
            </a:r>
            <a:r>
              <a:rPr lang="hu-HU" dirty="0"/>
              <a:t>tájékoztatás az intézményről és a szakokról </a:t>
            </a:r>
          </a:p>
          <a:p>
            <a:pPr lvl="0"/>
            <a:r>
              <a:rPr lang="hu-HU" dirty="0"/>
              <a:t>Nyelvtudás</a:t>
            </a:r>
          </a:p>
          <a:p>
            <a:pPr lvl="0"/>
            <a:r>
              <a:rPr lang="hu-HU" dirty="0"/>
              <a:t>Ösztöndíjak és pénzügyi támogatás </a:t>
            </a:r>
          </a:p>
          <a:p>
            <a:pPr lvl="0"/>
            <a:r>
              <a:rPr lang="hu-HU" dirty="0"/>
              <a:t>Társas és gyakorlati kérdések 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hu-HU" dirty="0" smtClean="0"/>
              <a:t>Általános és tanulmányi szabályozások</a:t>
            </a:r>
          </a:p>
          <a:p>
            <a:r>
              <a:rPr lang="hu-HU" dirty="0" smtClean="0"/>
              <a:t>Tájékoztatók elérhetősége, elérési útvonala</a:t>
            </a:r>
          </a:p>
          <a:p>
            <a:r>
              <a:rPr lang="hu-HU" dirty="0"/>
              <a:t>Példák a menekültek támogatásának kezdeményezésére európai felsőoktatási intézményekben </a:t>
            </a:r>
          </a:p>
        </p:txBody>
      </p:sp>
    </p:spTree>
    <p:extLst>
      <p:ext uri="{BB962C8B-B14F-4D97-AF65-F5344CB8AC3E}">
        <p14:creationId xmlns:p14="http://schemas.microsoft.com/office/powerpoint/2010/main" val="176521973"/>
      </p:ext>
    </p:extLst>
  </p:cSld>
  <p:clrMapOvr>
    <a:masterClrMapping/>
  </p:clrMapOvr>
  <p:transition spd="slow">
    <p:wip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Összehasonlító feladat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smtClean="0"/>
              <a:t>Mirna, 35</a:t>
            </a:r>
            <a:endParaRPr lang="hu-HU" dirty="0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hu-HU" dirty="0" smtClean="0"/>
              <a:t>Általános iskolai tanár</a:t>
            </a:r>
          </a:p>
          <a:p>
            <a:r>
              <a:rPr lang="hu-HU" dirty="0" smtClean="0"/>
              <a:t>BA tanító diploma</a:t>
            </a:r>
          </a:p>
          <a:p>
            <a:r>
              <a:rPr lang="hu-HU" dirty="0" smtClean="0"/>
              <a:t>Angol fordító egyéves képzést végig csinálta, de már nem tudott levizsgázni belőle</a:t>
            </a:r>
          </a:p>
          <a:p>
            <a:endParaRPr lang="hu-HU" dirty="0"/>
          </a:p>
          <a:p>
            <a:r>
              <a:rPr lang="hu-HU" dirty="0" smtClean="0"/>
              <a:t>MA angol szakra jelentkezik</a:t>
            </a:r>
            <a:endParaRPr lang="hu-HU" dirty="0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hu-HU" dirty="0" smtClean="0"/>
              <a:t>Abu, 37</a:t>
            </a:r>
            <a:endParaRPr lang="hu-HU" dirty="0"/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hu-HU" dirty="0" smtClean="0"/>
              <a:t>Autószerelő végzettség</a:t>
            </a:r>
          </a:p>
          <a:p>
            <a:r>
              <a:rPr lang="hu-HU" dirty="0" smtClean="0"/>
              <a:t>Technikusi szakvizsga</a:t>
            </a:r>
          </a:p>
          <a:p>
            <a:r>
              <a:rPr lang="hu-HU" dirty="0" smtClean="0"/>
              <a:t>15 éves munkatapasztalat</a:t>
            </a:r>
          </a:p>
          <a:p>
            <a:endParaRPr lang="hu-HU" dirty="0"/>
          </a:p>
          <a:p>
            <a:r>
              <a:rPr lang="hu-HU" dirty="0" smtClean="0"/>
              <a:t>BA gépészmérnökire jelentkezik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879811094"/>
      </p:ext>
    </p:extLst>
  </p:cSld>
  <p:clrMapOvr>
    <a:masterClrMapping/>
  </p:clrMapOvr>
  <p:transition spd="slow">
    <p:wip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ím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 smtClean="0"/>
              <a:t>Köszönjük szépen a figyelmet!</a:t>
            </a:r>
            <a:endParaRPr lang="hu-HU" dirty="0"/>
          </a:p>
        </p:txBody>
      </p:sp>
      <p:sp>
        <p:nvSpPr>
          <p:cNvPr id="6" name="Szöveg helye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7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5465" y="5312792"/>
            <a:ext cx="2021068" cy="9969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498015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projekt 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VINCE | </a:t>
            </a:r>
            <a:r>
              <a:rPr lang="en-US" b="1" dirty="0"/>
              <a:t>V</a:t>
            </a:r>
            <a:r>
              <a:rPr lang="en-US" dirty="0"/>
              <a:t>alidation for </a:t>
            </a:r>
            <a:r>
              <a:rPr lang="en-US" b="1" dirty="0"/>
              <a:t>I</a:t>
            </a:r>
            <a:r>
              <a:rPr lang="en-US" dirty="0"/>
              <a:t>nclusion of </a:t>
            </a:r>
            <a:r>
              <a:rPr lang="en-US" b="1" dirty="0"/>
              <a:t>N</a:t>
            </a:r>
            <a:r>
              <a:rPr lang="en-US" dirty="0"/>
              <a:t>ew </a:t>
            </a:r>
            <a:r>
              <a:rPr lang="en-US" b="1" dirty="0"/>
              <a:t>C</a:t>
            </a:r>
            <a:r>
              <a:rPr lang="en-US" dirty="0"/>
              <a:t>itizens of </a:t>
            </a:r>
            <a:r>
              <a:rPr lang="en-US" b="1" dirty="0" smtClean="0"/>
              <a:t>E</a:t>
            </a:r>
            <a:r>
              <a:rPr lang="en-US" dirty="0" smtClean="0"/>
              <a:t>urope</a:t>
            </a:r>
            <a:endParaRPr lang="hu-HU" dirty="0" smtClean="0"/>
          </a:p>
          <a:p>
            <a:r>
              <a:rPr lang="en-US" dirty="0"/>
              <a:t>Erasmus+ KA3 Support for policy report | Social inclusion through education, training and youth</a:t>
            </a:r>
          </a:p>
          <a:p>
            <a:r>
              <a:rPr lang="en-US" dirty="0"/>
              <a:t>580329-EPP-1-2016-1-BE-EPPKA3-IPI-SOC-IN	        </a:t>
            </a:r>
            <a:r>
              <a:rPr lang="en-US" dirty="0" err="1" smtClean="0"/>
              <a:t>Proje</a:t>
            </a:r>
            <a:r>
              <a:rPr lang="hu-HU" dirty="0" err="1" smtClean="0"/>
              <a:t>kt</a:t>
            </a:r>
            <a:r>
              <a:rPr lang="hu-HU" dirty="0" smtClean="0"/>
              <a:t> koordinátor:</a:t>
            </a:r>
            <a:r>
              <a:rPr lang="en-US" dirty="0" smtClean="0"/>
              <a:t> </a:t>
            </a:r>
            <a:r>
              <a:rPr lang="en-US" b="1" dirty="0" err="1" smtClean="0">
                <a:solidFill>
                  <a:srgbClr val="00457D"/>
                </a:solidFill>
                <a:latin typeface="Helvetica Neue" charset="0"/>
                <a:ea typeface="Helvetica Neue" charset="0"/>
                <a:cs typeface="Helvetica Neue" charset="0"/>
              </a:rPr>
              <a:t>eucen</a:t>
            </a:r>
            <a:endParaRPr lang="hu-HU" b="1" dirty="0" smtClean="0">
              <a:solidFill>
                <a:srgbClr val="00457D"/>
              </a:solidFill>
              <a:latin typeface="Helvetica Neue" charset="0"/>
              <a:ea typeface="Helvetica Neue" charset="0"/>
              <a:cs typeface="Helvetica Neue" charset="0"/>
            </a:endParaRPr>
          </a:p>
          <a:p>
            <a:endParaRPr lang="hu-HU" b="1" dirty="0">
              <a:solidFill>
                <a:srgbClr val="00457D"/>
              </a:solidFill>
              <a:latin typeface="Helvetica Neue" charset="0"/>
              <a:ea typeface="Helvetica Neue" charset="0"/>
              <a:cs typeface="Helvetica Neue" charset="0"/>
            </a:endParaRPr>
          </a:p>
          <a:p>
            <a:r>
              <a:rPr lang="hu-HU" b="1" dirty="0" smtClean="0">
                <a:solidFill>
                  <a:srgbClr val="00457D"/>
                </a:solidFill>
                <a:latin typeface="Helvetica Neue" charset="0"/>
                <a:ea typeface="Helvetica Neue" charset="0"/>
                <a:cs typeface="Helvetica Neue" charset="0"/>
              </a:rPr>
              <a:t>Hogyan mérhető az újonnan érkezettek tudása?</a:t>
            </a:r>
            <a:endParaRPr lang="en-US" b="1" dirty="0">
              <a:solidFill>
                <a:srgbClr val="00457D"/>
              </a:solidFill>
              <a:latin typeface="Helvetica Neue" charset="0"/>
              <a:ea typeface="Helvetica Neue" charset="0"/>
              <a:cs typeface="Helvetica Neue" charset="0"/>
            </a:endParaRPr>
          </a:p>
          <a:p>
            <a:endParaRPr lang="hu-HU" dirty="0"/>
          </a:p>
          <a:p>
            <a:endParaRPr lang="hu-HU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5730" y="1964285"/>
            <a:ext cx="2021068" cy="9969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095716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600" dirty="0" smtClean="0"/>
              <a:t>Alapinformáció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1892300"/>
            <a:ext cx="11029615" cy="4800600"/>
          </a:xfrm>
        </p:spPr>
        <p:txBody>
          <a:bodyPr>
            <a:normAutofit lnSpcReduction="10000"/>
          </a:bodyPr>
          <a:lstStyle/>
          <a:p>
            <a:pPr marL="0" indent="0">
              <a:spcBef>
                <a:spcPts val="400"/>
              </a:spcBef>
              <a:spcAft>
                <a:spcPts val="400"/>
              </a:spcAft>
              <a:buNone/>
            </a:pPr>
            <a:r>
              <a:rPr lang="en-US" alt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 Neue" charset="0"/>
                <a:ea typeface="Helvetica Neue" charset="0"/>
                <a:cs typeface="Helvetica Neue" charset="0"/>
              </a:rPr>
              <a:t>Program:</a:t>
            </a:r>
            <a:r>
              <a:rPr lang="en-US" alt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 Neue" charset="0"/>
                <a:ea typeface="Helvetica Neue" charset="0"/>
                <a:cs typeface="Helvetica Neue" charset="0"/>
              </a:rPr>
              <a:t> </a:t>
            </a:r>
            <a:r>
              <a:rPr lang="en-US" alt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 Neue" charset="0"/>
                <a:ea typeface="Helvetica Neue" charset="0"/>
                <a:cs typeface="Helvetica Neue" charset="0"/>
              </a:rPr>
              <a:t>ERASMUS+ </a:t>
            </a:r>
          </a:p>
          <a:p>
            <a:pPr marL="0" indent="0">
              <a:spcBef>
                <a:spcPts val="400"/>
              </a:spcBef>
              <a:spcAft>
                <a:spcPts val="400"/>
              </a:spcAft>
              <a:buNone/>
            </a:pPr>
            <a:r>
              <a:rPr lang="hu-HU" altLang="en-US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 Neue" charset="0"/>
                <a:ea typeface="Helvetica Neue" charset="0"/>
                <a:cs typeface="Helvetica Neue" charset="0"/>
              </a:rPr>
              <a:t>Al</a:t>
            </a:r>
            <a:r>
              <a:rPr lang="en-US" alt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 Neue" charset="0"/>
                <a:ea typeface="Helvetica Neue" charset="0"/>
                <a:cs typeface="Helvetica Neue" charset="0"/>
              </a:rPr>
              <a:t>program: </a:t>
            </a:r>
            <a:r>
              <a:rPr lang="en-US" alt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 Neue" charset="0"/>
                <a:ea typeface="Helvetica Neue" charset="0"/>
                <a:cs typeface="Helvetica Neue" charset="0"/>
              </a:rPr>
              <a:t>Support for Policy Reform</a:t>
            </a:r>
          </a:p>
          <a:p>
            <a:pPr marL="0" indent="0">
              <a:spcBef>
                <a:spcPts val="400"/>
              </a:spcBef>
              <a:spcAft>
                <a:spcPts val="400"/>
              </a:spcAft>
              <a:buNone/>
            </a:pPr>
            <a:r>
              <a:rPr lang="en-US" alt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 Neue" charset="0"/>
                <a:ea typeface="Helvetica Neue" charset="0"/>
                <a:cs typeface="Helvetica Neue" charset="0"/>
              </a:rPr>
              <a:t>A</a:t>
            </a:r>
            <a:r>
              <a:rPr lang="hu-HU" altLang="en-US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 Neue" charset="0"/>
                <a:ea typeface="Helvetica Neue" charset="0"/>
                <a:cs typeface="Helvetica Neue" charset="0"/>
              </a:rPr>
              <a:t>kció</a:t>
            </a:r>
            <a:r>
              <a:rPr lang="en-US" alt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 Neue" charset="0"/>
                <a:ea typeface="Helvetica Neue" charset="0"/>
                <a:cs typeface="Helvetica Neue" charset="0"/>
              </a:rPr>
              <a:t>:</a:t>
            </a:r>
            <a:r>
              <a:rPr lang="en-US" alt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 Neue" charset="0"/>
                <a:ea typeface="Helvetica Neue" charset="0"/>
                <a:cs typeface="Helvetica Neue" charset="0"/>
              </a:rPr>
              <a:t> </a:t>
            </a:r>
            <a:r>
              <a:rPr lang="en-US" alt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 Neue" charset="0"/>
                <a:ea typeface="Helvetica Neue" charset="0"/>
                <a:cs typeface="Helvetica Neue" charset="0"/>
              </a:rPr>
              <a:t>KA3 – Social inclusion through education, training and youth</a:t>
            </a:r>
          </a:p>
          <a:p>
            <a:pPr marL="0" indent="0">
              <a:spcBef>
                <a:spcPts val="400"/>
              </a:spcBef>
              <a:spcAft>
                <a:spcPts val="400"/>
              </a:spcAft>
              <a:buNone/>
            </a:pPr>
            <a:r>
              <a:rPr lang="hu-HU" altLang="en-US" sz="2000" u="sn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 Neue" charset="0"/>
                <a:ea typeface="Helvetica Neue" charset="0"/>
                <a:cs typeface="Helvetica Neue" charset="0"/>
              </a:rPr>
              <a:t>Kezdés</a:t>
            </a:r>
            <a:r>
              <a:rPr lang="en-US" altLang="en-US" sz="2000" u="sn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 Neue" charset="0"/>
                <a:ea typeface="Helvetica Neue" charset="0"/>
                <a:cs typeface="Helvetica Neue" charset="0"/>
              </a:rPr>
              <a:t>:</a:t>
            </a:r>
            <a:r>
              <a:rPr lang="en-US" altLang="en-US" sz="2000" u="sng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 Neue" charset="0"/>
                <a:ea typeface="Helvetica Neue" charset="0"/>
                <a:cs typeface="Helvetica Neue" charset="0"/>
              </a:rPr>
              <a:t> </a:t>
            </a:r>
            <a:r>
              <a:rPr lang="hu-HU" altLang="en-US" sz="2000" b="1" u="sn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 Neue" charset="0"/>
                <a:ea typeface="Helvetica Neue" charset="0"/>
                <a:cs typeface="Helvetica Neue" charset="0"/>
              </a:rPr>
              <a:t>2016.</a:t>
            </a:r>
            <a:r>
              <a:rPr lang="en-US" altLang="en-US" sz="2000" b="1" u="sn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 Neue" charset="0"/>
                <a:ea typeface="Helvetica Neue" charset="0"/>
                <a:cs typeface="Helvetica Neue" charset="0"/>
              </a:rPr>
              <a:t> </a:t>
            </a:r>
            <a:r>
              <a:rPr lang="hu-HU" altLang="en-US" sz="2000" b="1" u="sng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 Neue" charset="0"/>
                <a:ea typeface="Helvetica Neue" charset="0"/>
                <a:cs typeface="Helvetica Neue" charset="0"/>
              </a:rPr>
              <a:t>d</a:t>
            </a:r>
            <a:r>
              <a:rPr lang="en-US" altLang="en-US" sz="2000" b="1" u="sng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 Neue" charset="0"/>
                <a:ea typeface="Helvetica Neue" charset="0"/>
                <a:cs typeface="Helvetica Neue" charset="0"/>
              </a:rPr>
              <a:t>ecember</a:t>
            </a:r>
            <a:r>
              <a:rPr lang="en-US" altLang="en-US" sz="2000" b="1" u="sn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 Neue" charset="0"/>
                <a:ea typeface="Helvetica Neue" charset="0"/>
                <a:cs typeface="Helvetica Neue" charset="0"/>
              </a:rPr>
              <a:t> </a:t>
            </a:r>
            <a:r>
              <a:rPr lang="hu-HU" altLang="en-US" sz="2000" b="1" u="sn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 Neue" charset="0"/>
                <a:ea typeface="Helvetica Neue" charset="0"/>
                <a:cs typeface="Helvetica Neue" charset="0"/>
              </a:rPr>
              <a:t>31.</a:t>
            </a:r>
            <a:endParaRPr lang="en-US" altLang="en-US" sz="2000" b="1" u="sng" dirty="0" smtClean="0">
              <a:solidFill>
                <a:schemeClr val="tx1">
                  <a:lumMod val="65000"/>
                  <a:lumOff val="35000"/>
                </a:schemeClr>
              </a:solidFill>
              <a:latin typeface="Helvetica Neue" charset="0"/>
              <a:ea typeface="Helvetica Neue" charset="0"/>
              <a:cs typeface="Helvetica Neue" charset="0"/>
            </a:endParaRPr>
          </a:p>
          <a:p>
            <a:pPr marL="0" indent="0">
              <a:spcBef>
                <a:spcPts val="400"/>
              </a:spcBef>
              <a:spcAft>
                <a:spcPts val="400"/>
              </a:spcAft>
              <a:buNone/>
            </a:pPr>
            <a:r>
              <a:rPr lang="hu-HU" altLang="en-US" sz="2000" u="sn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 Neue" charset="0"/>
                <a:ea typeface="Helvetica Neue" charset="0"/>
                <a:cs typeface="Helvetica Neue" charset="0"/>
              </a:rPr>
              <a:t>Zárás</a:t>
            </a:r>
            <a:r>
              <a:rPr lang="en-US" altLang="en-US" sz="2000" u="sn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 Neue" charset="0"/>
                <a:ea typeface="Helvetica Neue" charset="0"/>
                <a:cs typeface="Helvetica Neue" charset="0"/>
              </a:rPr>
              <a:t>:</a:t>
            </a:r>
            <a:r>
              <a:rPr lang="en-US" altLang="en-US" sz="2000" u="sng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 Neue" charset="0"/>
                <a:ea typeface="Helvetica Neue" charset="0"/>
                <a:cs typeface="Helvetica Neue" charset="0"/>
              </a:rPr>
              <a:t> </a:t>
            </a:r>
            <a:r>
              <a:rPr lang="hu-HU" altLang="en-US" sz="2000" b="1" u="sn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 Neue" charset="0"/>
                <a:ea typeface="Helvetica Neue" charset="0"/>
                <a:cs typeface="Helvetica Neue" charset="0"/>
              </a:rPr>
              <a:t>2019.</a:t>
            </a:r>
            <a:r>
              <a:rPr lang="en-US" altLang="en-US" sz="2000" b="1" u="sn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 Neue" charset="0"/>
                <a:ea typeface="Helvetica Neue" charset="0"/>
                <a:cs typeface="Helvetica Neue" charset="0"/>
              </a:rPr>
              <a:t> </a:t>
            </a:r>
            <a:r>
              <a:rPr lang="hu-HU" altLang="en-US" sz="2000" b="1" u="sng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 Neue" charset="0"/>
                <a:ea typeface="Helvetica Neue" charset="0"/>
                <a:cs typeface="Helvetica Neue" charset="0"/>
              </a:rPr>
              <a:t>d</a:t>
            </a:r>
            <a:r>
              <a:rPr lang="en-US" altLang="en-US" sz="2000" b="1" u="sng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 Neue" charset="0"/>
                <a:ea typeface="Helvetica Neue" charset="0"/>
                <a:cs typeface="Helvetica Neue" charset="0"/>
              </a:rPr>
              <a:t>ecember</a:t>
            </a:r>
            <a:r>
              <a:rPr lang="en-US" altLang="en-US" sz="2000" b="1" u="sn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 Neue" charset="0"/>
                <a:ea typeface="Helvetica Neue" charset="0"/>
                <a:cs typeface="Helvetica Neue" charset="0"/>
              </a:rPr>
              <a:t> </a:t>
            </a:r>
            <a:r>
              <a:rPr lang="hu-HU" altLang="en-US" sz="2000" b="1" u="sn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 Neue" charset="0"/>
                <a:ea typeface="Helvetica Neue" charset="0"/>
                <a:cs typeface="Helvetica Neue" charset="0"/>
              </a:rPr>
              <a:t>31.</a:t>
            </a:r>
            <a:endParaRPr lang="en-US" altLang="en-US" sz="2000" b="1" u="sng" dirty="0" smtClean="0">
              <a:solidFill>
                <a:schemeClr val="tx1">
                  <a:lumMod val="65000"/>
                  <a:lumOff val="35000"/>
                </a:schemeClr>
              </a:solidFill>
              <a:latin typeface="Helvetica Neue" charset="0"/>
              <a:ea typeface="Helvetica Neue" charset="0"/>
              <a:cs typeface="Helvetica Neue" charset="0"/>
            </a:endParaRPr>
          </a:p>
          <a:p>
            <a:pPr marL="0" indent="0">
              <a:spcBef>
                <a:spcPts val="400"/>
              </a:spcBef>
              <a:spcAft>
                <a:spcPts val="400"/>
              </a:spcAft>
              <a:buNone/>
            </a:pPr>
            <a:r>
              <a:rPr lang="en-US" alt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 Neue" charset="0"/>
                <a:ea typeface="Helvetica Neue" charset="0"/>
                <a:cs typeface="Helvetica Neue" charset="0"/>
              </a:rPr>
              <a:t>	</a:t>
            </a:r>
            <a:endParaRPr lang="en-US" altLang="en-US" b="1" u="sng" dirty="0" smtClean="0">
              <a:solidFill>
                <a:schemeClr val="tx1">
                  <a:lumMod val="65000"/>
                  <a:lumOff val="35000"/>
                </a:schemeClr>
              </a:solidFill>
              <a:latin typeface="Helvetica Neue" charset="0"/>
              <a:ea typeface="Helvetica Neue" charset="0"/>
              <a:cs typeface="Helvetica Neue" charset="0"/>
            </a:endParaRPr>
          </a:p>
          <a:p>
            <a:pPr marL="0" indent="0">
              <a:spcBef>
                <a:spcPts val="400"/>
              </a:spcBef>
              <a:spcAft>
                <a:spcPts val="400"/>
              </a:spcAft>
              <a:buNone/>
            </a:pPr>
            <a:r>
              <a:rPr lang="hu-HU" alt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 Neue" charset="0"/>
                <a:ea typeface="Helvetica Neue" charset="0"/>
                <a:cs typeface="Helvetica Neue" charset="0"/>
              </a:rPr>
              <a:t>Szerződő fél és fő koordinátor</a:t>
            </a:r>
            <a:r>
              <a:rPr lang="en-US" alt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 Neue" charset="0"/>
                <a:ea typeface="Helvetica Neue" charset="0"/>
                <a:cs typeface="Helvetica Neue" charset="0"/>
              </a:rPr>
              <a:t>:</a:t>
            </a:r>
            <a:r>
              <a:rPr lang="en-US" alt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 Neue" charset="0"/>
                <a:ea typeface="Helvetica Neue" charset="0"/>
                <a:cs typeface="Helvetica Neue" charset="0"/>
              </a:rPr>
              <a:t> </a:t>
            </a:r>
            <a:r>
              <a:rPr lang="en-US" altLang="en-US" sz="2000" b="1" dirty="0" err="1" smtClean="0">
                <a:solidFill>
                  <a:srgbClr val="00457D"/>
                </a:solidFill>
                <a:latin typeface="Helvetica Neue" charset="0"/>
                <a:ea typeface="Helvetica Neue" charset="0"/>
                <a:cs typeface="Helvetica Neue" charset="0"/>
              </a:rPr>
              <a:t>eucen</a:t>
            </a:r>
            <a:r>
              <a:rPr lang="en-US" altLang="en-US" sz="2000" b="1" dirty="0" smtClean="0">
                <a:solidFill>
                  <a:srgbClr val="00457D"/>
                </a:solidFill>
                <a:latin typeface="Helvetica Neue" charset="0"/>
                <a:ea typeface="Helvetica Neue" charset="0"/>
                <a:cs typeface="Helvetica Neue" charset="0"/>
              </a:rPr>
              <a:t> </a:t>
            </a:r>
            <a:r>
              <a:rPr lang="en-US" altLang="en-US" sz="2000" b="1" dirty="0" smtClean="0">
                <a:latin typeface="Helvetica Neue" charset="0"/>
                <a:ea typeface="Helvetica Neue" charset="0"/>
                <a:cs typeface="Helvetica Neue" charset="0"/>
              </a:rPr>
              <a:t>| </a:t>
            </a:r>
            <a:r>
              <a:rPr lang="en-US" altLang="en-US" sz="2000" b="1" dirty="0" smtClean="0">
                <a:solidFill>
                  <a:schemeClr val="accent2">
                    <a:lumMod val="75000"/>
                  </a:schemeClr>
                </a:solidFill>
                <a:latin typeface="Helvetica Neue" charset="0"/>
                <a:ea typeface="Helvetica Neue" charset="0"/>
                <a:cs typeface="Helvetica Neue" charset="0"/>
              </a:rPr>
              <a:t>www.eucen.eu</a:t>
            </a:r>
            <a:r>
              <a:rPr lang="en-US" altLang="en-US" sz="2000" b="1" dirty="0" smtClean="0">
                <a:latin typeface="Helvetica Neue" charset="0"/>
                <a:ea typeface="Helvetica Neue" charset="0"/>
                <a:cs typeface="Helvetica Neue" charset="0"/>
              </a:rPr>
              <a:t> </a:t>
            </a:r>
          </a:p>
          <a:p>
            <a:pPr marL="0" indent="0">
              <a:spcBef>
                <a:spcPts val="400"/>
              </a:spcBef>
              <a:spcAft>
                <a:spcPts val="400"/>
              </a:spcAft>
              <a:buNone/>
            </a:pPr>
            <a:r>
              <a:rPr lang="hu-HU" altLang="en-US" sz="2000" b="1" dirty="0" smtClean="0">
                <a:solidFill>
                  <a:srgbClr val="00457D"/>
                </a:solidFill>
                <a:latin typeface="Helvetica Neue" charset="0"/>
                <a:ea typeface="Helvetica Neue" charset="0"/>
                <a:cs typeface="Helvetica Neue" charset="0"/>
              </a:rPr>
              <a:t>PTE résztvevők:</a:t>
            </a:r>
            <a:r>
              <a:rPr lang="en-US" altLang="en-US" sz="2000" b="1" dirty="0" smtClean="0">
                <a:solidFill>
                  <a:srgbClr val="00457D"/>
                </a:solidFill>
                <a:latin typeface="Helvetica Neue" charset="0"/>
                <a:ea typeface="Helvetica Neue" charset="0"/>
                <a:cs typeface="Helvetica Neue" charset="0"/>
              </a:rPr>
              <a:t> </a:t>
            </a:r>
            <a:r>
              <a:rPr lang="en-US" altLang="en-US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 Neue" charset="0"/>
                <a:ea typeface="Helvetica Neue" charset="0"/>
                <a:cs typeface="Helvetica Neue" charset="0"/>
              </a:rPr>
              <a:t>Proje</a:t>
            </a:r>
            <a:r>
              <a:rPr lang="hu-HU" alt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 Neue" charset="0"/>
                <a:ea typeface="Helvetica Neue" charset="0"/>
                <a:cs typeface="Helvetica Neue" charset="0"/>
              </a:rPr>
              <a:t>k</a:t>
            </a:r>
            <a:r>
              <a:rPr lang="en-US" alt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 Neue" charset="0"/>
                <a:ea typeface="Helvetica Neue" charset="0"/>
                <a:cs typeface="Helvetica Neue" charset="0"/>
              </a:rPr>
              <a:t>t </a:t>
            </a:r>
            <a:r>
              <a:rPr lang="hu-HU" alt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 Neue" charset="0"/>
                <a:ea typeface="Helvetica Neue" charset="0"/>
                <a:cs typeface="Helvetica Neue" charset="0"/>
              </a:rPr>
              <a:t>Menedzser</a:t>
            </a:r>
            <a:r>
              <a:rPr lang="en-US" alt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 Neue" charset="0"/>
                <a:ea typeface="Helvetica Neue" charset="0"/>
                <a:cs typeface="Helvetica Neue" charset="0"/>
              </a:rPr>
              <a:t>: </a:t>
            </a:r>
            <a:r>
              <a:rPr lang="hu-HU" altLang="en-US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 Neue" charset="0"/>
                <a:ea typeface="Helvetica Neue" charset="0"/>
                <a:cs typeface="Helvetica Neue" charset="0"/>
              </a:rPr>
              <a:t>NÉMETH Balázs</a:t>
            </a:r>
          </a:p>
          <a:p>
            <a:pPr marL="0" indent="0">
              <a:spcBef>
                <a:spcPts val="400"/>
              </a:spcBef>
              <a:spcAft>
                <a:spcPts val="400"/>
              </a:spcAft>
              <a:buNone/>
            </a:pPr>
            <a:r>
              <a:rPr lang="hu-HU" alt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 Neue" charset="0"/>
                <a:ea typeface="Helvetica Neue" charset="0"/>
                <a:cs typeface="Helvetica Neue" charset="0"/>
              </a:rPr>
              <a:t>	</a:t>
            </a:r>
            <a:r>
              <a:rPr lang="hu-HU" altLang="en-US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 Neue" charset="0"/>
                <a:ea typeface="Helvetica Neue" charset="0"/>
                <a:cs typeface="Helvetica Neue" charset="0"/>
              </a:rPr>
              <a:t>			   </a:t>
            </a:r>
            <a:r>
              <a:rPr lang="hu-HU" alt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 Neue" charset="0"/>
                <a:ea typeface="Helvetica Neue" charset="0"/>
                <a:cs typeface="Helvetica Neue" charset="0"/>
              </a:rPr>
              <a:t>Projekt Kutató: </a:t>
            </a:r>
            <a:r>
              <a:rPr lang="hu-HU" altLang="en-US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 Neue" charset="0"/>
                <a:ea typeface="Helvetica Neue" charset="0"/>
                <a:cs typeface="Helvetica Neue" charset="0"/>
              </a:rPr>
              <a:t>KOLLER Inez </a:t>
            </a:r>
          </a:p>
          <a:p>
            <a:pPr marL="0" indent="0">
              <a:spcBef>
                <a:spcPts val="400"/>
              </a:spcBef>
              <a:spcAft>
                <a:spcPts val="400"/>
              </a:spcAft>
              <a:buNone/>
            </a:pPr>
            <a:r>
              <a:rPr lang="hu-HU" alt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 Neue" charset="0"/>
                <a:ea typeface="Helvetica Neue" charset="0"/>
                <a:cs typeface="Helvetica Neue" charset="0"/>
              </a:rPr>
              <a:t>	</a:t>
            </a:r>
            <a:r>
              <a:rPr lang="hu-HU" altLang="en-US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 Neue" charset="0"/>
                <a:ea typeface="Helvetica Neue" charset="0"/>
                <a:cs typeface="Helvetica Neue" charset="0"/>
              </a:rPr>
              <a:t>			   </a:t>
            </a:r>
            <a:r>
              <a:rPr lang="hu-HU" alt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 Neue" charset="0"/>
                <a:ea typeface="Helvetica Neue" charset="0"/>
                <a:cs typeface="Helvetica Neue" charset="0"/>
              </a:rPr>
              <a:t>Projekt Adminisztrátor: </a:t>
            </a:r>
            <a:r>
              <a:rPr lang="hu-HU" altLang="en-US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 Neue" charset="0"/>
                <a:ea typeface="Helvetica Neue" charset="0"/>
                <a:cs typeface="Helvetica Neue" charset="0"/>
              </a:rPr>
              <a:t>BOZÓTI </a:t>
            </a:r>
            <a:r>
              <a:rPr lang="hu-HU" altLang="en-US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 Neue" charset="0"/>
                <a:ea typeface="Helvetica Neue" charset="0"/>
                <a:cs typeface="Helvetica Neue" charset="0"/>
              </a:rPr>
              <a:t>András</a:t>
            </a:r>
          </a:p>
          <a:p>
            <a:pPr marL="0" indent="0">
              <a:spcBef>
                <a:spcPts val="400"/>
              </a:spcBef>
              <a:spcAft>
                <a:spcPts val="400"/>
              </a:spcAft>
              <a:buNone/>
            </a:pPr>
            <a:r>
              <a:rPr lang="hu-HU" alt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 Neue" charset="0"/>
                <a:ea typeface="Helvetica Neue" charset="0"/>
                <a:cs typeface="Helvetica Neue" charset="0"/>
              </a:rPr>
              <a:t>	</a:t>
            </a:r>
            <a:r>
              <a:rPr lang="hu-HU" altLang="en-US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 Neue" charset="0"/>
                <a:ea typeface="Helvetica Neue" charset="0"/>
                <a:cs typeface="Helvetica Neue" charset="0"/>
              </a:rPr>
              <a:t>			   </a:t>
            </a:r>
            <a:r>
              <a:rPr lang="hu-HU" alt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 Neue" charset="0"/>
                <a:ea typeface="Helvetica Neue" charset="0"/>
                <a:cs typeface="Helvetica Neue" charset="0"/>
              </a:rPr>
              <a:t>Projekt Adminisztrátor: </a:t>
            </a:r>
            <a:r>
              <a:rPr lang="hu-HU" altLang="en-US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 Neue" charset="0"/>
                <a:ea typeface="Helvetica Neue" charset="0"/>
                <a:cs typeface="Helvetica Neue" charset="0"/>
              </a:rPr>
              <a:t>FEKETE Adrienn</a:t>
            </a:r>
            <a:endParaRPr lang="hu-HU" altLang="en-US" sz="2000" b="1" dirty="0" smtClean="0">
              <a:solidFill>
                <a:schemeClr val="tx1">
                  <a:lumMod val="65000"/>
                  <a:lumOff val="35000"/>
                </a:schemeClr>
              </a:solidFill>
              <a:latin typeface="Helvetica Neue" charset="0"/>
              <a:ea typeface="Helvetica Neue" charset="0"/>
              <a:cs typeface="Helvetica Neue" charset="0"/>
            </a:endParaRPr>
          </a:p>
          <a:p>
            <a:pPr marL="0" indent="0">
              <a:spcBef>
                <a:spcPts val="400"/>
              </a:spcBef>
              <a:spcAft>
                <a:spcPts val="400"/>
              </a:spcAft>
              <a:buNone/>
            </a:pPr>
            <a:r>
              <a:rPr lang="hu-HU" altLang="en-US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 Neue" charset="0"/>
                <a:ea typeface="Helvetica Neue" charset="0"/>
                <a:cs typeface="Helvetica Neue" charset="0"/>
              </a:rPr>
              <a:t>	</a:t>
            </a:r>
            <a:r>
              <a:rPr lang="hu-HU" altLang="en-US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 Neue" charset="0"/>
                <a:ea typeface="Helvetica Neue" charset="0"/>
                <a:cs typeface="Helvetica Neue" charset="0"/>
              </a:rPr>
              <a:t>			</a:t>
            </a:r>
            <a:endParaRPr lang="en-US" altLang="en-US" sz="2000" b="1" dirty="0" smtClean="0">
              <a:solidFill>
                <a:schemeClr val="tx1">
                  <a:lumMod val="65000"/>
                  <a:lumOff val="35000"/>
                </a:schemeClr>
              </a:solidFill>
              <a:latin typeface="Helvetica Neue" charset="0"/>
              <a:ea typeface="Helvetica Neue" charset="0"/>
              <a:cs typeface="Helvetica Neue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28620" y="702155"/>
            <a:ext cx="2021068" cy="9969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194914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Partner</a:t>
            </a:r>
            <a:r>
              <a:rPr lang="hu-HU" sz="3600" dirty="0" err="1" smtClean="0"/>
              <a:t>ek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1817224"/>
            <a:ext cx="11029615" cy="4919241"/>
          </a:xfrm>
        </p:spPr>
        <p:txBody>
          <a:bodyPr anchor="t">
            <a:normAutofit/>
          </a:bodyPr>
          <a:lstStyle/>
          <a:p>
            <a:pPr>
              <a:spcBef>
                <a:spcPts val="400"/>
              </a:spcBef>
              <a:spcAft>
                <a:spcPts val="400"/>
              </a:spcAft>
            </a:pPr>
            <a:r>
              <a:rPr lang="en-GB" b="1" dirty="0" err="1" smtClean="0">
                <a:solidFill>
                  <a:srgbClr val="00457D"/>
                </a:solidFill>
                <a:latin typeface="Helvetica Neue" charset="0"/>
                <a:ea typeface="Helvetica Neue" charset="0"/>
                <a:cs typeface="Helvetica Neue" charset="0"/>
              </a:rPr>
              <a:t>eucen</a:t>
            </a:r>
            <a:r>
              <a:rPr lang="en-GB" dirty="0" smtClean="0">
                <a:solidFill>
                  <a:srgbClr val="00457D"/>
                </a:solidFill>
              </a:rPr>
              <a:t> </a:t>
            </a:r>
            <a:r>
              <a:rPr lang="en-GB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 Neue" charset="0"/>
                <a:ea typeface="Helvetica Neue" charset="0"/>
                <a:cs typeface="Helvetica Neue" charset="0"/>
              </a:rPr>
              <a:t>| European university continuing education network (BE) – </a:t>
            </a:r>
            <a:r>
              <a:rPr lang="hu-HU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 Neue" charset="0"/>
                <a:ea typeface="Helvetica Neue" charset="0"/>
                <a:cs typeface="Helvetica Neue" charset="0"/>
              </a:rPr>
              <a:t>szerződő fél és főkoordinátor</a:t>
            </a:r>
            <a:endParaRPr lang="en-GB" dirty="0" smtClean="0">
              <a:solidFill>
                <a:schemeClr val="tx1">
                  <a:lumMod val="65000"/>
                  <a:lumOff val="35000"/>
                </a:schemeClr>
              </a:solidFill>
              <a:latin typeface="Helvetica Neue" charset="0"/>
              <a:ea typeface="Helvetica Neue" charset="0"/>
              <a:cs typeface="Helvetica Neue" charset="0"/>
            </a:endParaRPr>
          </a:p>
          <a:p>
            <a:pPr>
              <a:spcBef>
                <a:spcPts val="400"/>
              </a:spcBef>
              <a:spcAft>
                <a:spcPts val="400"/>
              </a:spcAft>
            </a:pPr>
            <a:r>
              <a:rPr lang="en-GB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 Neue" charset="0"/>
                <a:ea typeface="Helvetica Neue" charset="0"/>
                <a:cs typeface="Helvetica Neue" charset="0"/>
              </a:rPr>
              <a:t>SOLIDAR</a:t>
            </a:r>
            <a:r>
              <a:rPr lang="en-GB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 Neue" charset="0"/>
                <a:ea typeface="Helvetica Neue" charset="0"/>
                <a:cs typeface="Helvetica Neue" charset="0"/>
              </a:rPr>
              <a:t> (BE)</a:t>
            </a:r>
          </a:p>
          <a:p>
            <a:pPr>
              <a:spcBef>
                <a:spcPts val="400"/>
              </a:spcBef>
              <a:spcAft>
                <a:spcPts val="400"/>
              </a:spcAft>
            </a:pPr>
            <a:r>
              <a:rPr lang="en-GB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 Neue" charset="0"/>
                <a:ea typeface="Helvetica Neue" charset="0"/>
                <a:cs typeface="Helvetica Neue" charset="0"/>
              </a:rPr>
              <a:t>UBO</a:t>
            </a:r>
            <a:r>
              <a:rPr lang="en-GB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 Neue" charset="0"/>
                <a:ea typeface="Helvetica Neue" charset="0"/>
                <a:cs typeface="Helvetica Neue" charset="0"/>
              </a:rPr>
              <a:t> | </a:t>
            </a:r>
            <a:r>
              <a:rPr lang="en-GB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 Neue" charset="0"/>
                <a:ea typeface="Helvetica Neue" charset="0"/>
                <a:cs typeface="Helvetica Neue" charset="0"/>
              </a:rPr>
              <a:t>Université</a:t>
            </a:r>
            <a:r>
              <a:rPr lang="en-GB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 Neue" charset="0"/>
                <a:ea typeface="Helvetica Neue" charset="0"/>
                <a:cs typeface="Helvetica Neue" charset="0"/>
              </a:rPr>
              <a:t> de Bretagne </a:t>
            </a:r>
            <a:r>
              <a:rPr lang="en-GB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 Neue" charset="0"/>
                <a:ea typeface="Helvetica Neue" charset="0"/>
                <a:cs typeface="Helvetica Neue" charset="0"/>
              </a:rPr>
              <a:t>Occidentale</a:t>
            </a:r>
            <a:r>
              <a:rPr lang="en-GB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 Neue" charset="0"/>
                <a:ea typeface="Helvetica Neue" charset="0"/>
                <a:cs typeface="Helvetica Neue" charset="0"/>
              </a:rPr>
              <a:t> (FR)</a:t>
            </a:r>
          </a:p>
          <a:p>
            <a:pPr>
              <a:spcBef>
                <a:spcPts val="400"/>
              </a:spcBef>
              <a:spcAft>
                <a:spcPts val="400"/>
              </a:spcAft>
            </a:pPr>
            <a:r>
              <a:rPr lang="en-GB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 Neue" charset="0"/>
                <a:ea typeface="Helvetica Neue" charset="0"/>
                <a:cs typeface="Helvetica Neue" charset="0"/>
              </a:rPr>
              <a:t>VIA</a:t>
            </a:r>
            <a:r>
              <a:rPr lang="en-GB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 Neue" charset="0"/>
                <a:ea typeface="Helvetica Neue" charset="0"/>
                <a:cs typeface="Helvetica Neue" charset="0"/>
              </a:rPr>
              <a:t> | VIA University College (DK)</a:t>
            </a:r>
          </a:p>
          <a:p>
            <a:pPr>
              <a:spcBef>
                <a:spcPts val="400"/>
              </a:spcBef>
              <a:spcAft>
                <a:spcPts val="400"/>
              </a:spcAft>
            </a:pPr>
            <a:r>
              <a:rPr lang="en-GB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 Neue" charset="0"/>
                <a:ea typeface="Helvetica Neue" charset="0"/>
                <a:cs typeface="Helvetica Neue" charset="0"/>
              </a:rPr>
              <a:t>EC-VPL</a:t>
            </a:r>
            <a:r>
              <a:rPr lang="en-GB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 Neue" charset="0"/>
                <a:ea typeface="Helvetica Neue" charset="0"/>
                <a:cs typeface="Helvetica Neue" charset="0"/>
              </a:rPr>
              <a:t> | Foundation European centre valuation prior learning (NL)</a:t>
            </a:r>
          </a:p>
          <a:p>
            <a:pPr>
              <a:spcBef>
                <a:spcPts val="400"/>
              </a:spcBef>
              <a:spcAft>
                <a:spcPts val="400"/>
              </a:spcAft>
            </a:pPr>
            <a:r>
              <a:rPr lang="en-GB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 Neue" charset="0"/>
                <a:ea typeface="Helvetica Neue" charset="0"/>
                <a:cs typeface="Helvetica Neue" charset="0"/>
              </a:rPr>
              <a:t>NOKUT</a:t>
            </a:r>
            <a:r>
              <a:rPr lang="en-GB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 Neue" charset="0"/>
                <a:ea typeface="Helvetica Neue" charset="0"/>
                <a:cs typeface="Helvetica Neue" charset="0"/>
              </a:rPr>
              <a:t> | Norwegian agency for quality assurance in education (NO)</a:t>
            </a:r>
          </a:p>
          <a:p>
            <a:pPr>
              <a:spcBef>
                <a:spcPts val="400"/>
              </a:spcBef>
              <a:spcAft>
                <a:spcPts val="400"/>
              </a:spcAft>
            </a:pPr>
            <a:r>
              <a:rPr lang="en-GB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 Neue" charset="0"/>
                <a:ea typeface="Helvetica Neue" charset="0"/>
                <a:cs typeface="Helvetica Neue" charset="0"/>
              </a:rPr>
              <a:t>DUK</a:t>
            </a:r>
            <a:r>
              <a:rPr lang="en-GB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 Neue" charset="0"/>
                <a:ea typeface="Helvetica Neue" charset="0"/>
                <a:cs typeface="Helvetica Neue" charset="0"/>
              </a:rPr>
              <a:t> | Danube </a:t>
            </a:r>
            <a:r>
              <a:rPr lang="hu-HU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 Neue" charset="0"/>
                <a:ea typeface="Helvetica Neue" charset="0"/>
                <a:cs typeface="Helvetica Neue" charset="0"/>
              </a:rPr>
              <a:t>U</a:t>
            </a:r>
            <a:r>
              <a:rPr lang="en-GB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 Neue" charset="0"/>
                <a:ea typeface="Helvetica Neue" charset="0"/>
                <a:cs typeface="Helvetica Neue" charset="0"/>
              </a:rPr>
              <a:t>niversity</a:t>
            </a:r>
            <a:r>
              <a:rPr lang="en-GB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 Neue" charset="0"/>
                <a:ea typeface="Helvetica Neue" charset="0"/>
                <a:cs typeface="Helvetica Neue" charset="0"/>
              </a:rPr>
              <a:t> </a:t>
            </a:r>
            <a:r>
              <a:rPr lang="en-GB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 Neue" charset="0"/>
                <a:ea typeface="Helvetica Neue" charset="0"/>
                <a:cs typeface="Helvetica Neue" charset="0"/>
              </a:rPr>
              <a:t>Krems</a:t>
            </a:r>
            <a:r>
              <a:rPr lang="en-GB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 Neue" charset="0"/>
                <a:ea typeface="Helvetica Neue" charset="0"/>
                <a:cs typeface="Helvetica Neue" charset="0"/>
              </a:rPr>
              <a:t> (AT)</a:t>
            </a:r>
          </a:p>
          <a:p>
            <a:pPr>
              <a:spcBef>
                <a:spcPts val="400"/>
              </a:spcBef>
              <a:spcAft>
                <a:spcPts val="400"/>
              </a:spcAft>
            </a:pPr>
            <a:r>
              <a:rPr lang="en-GB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 Neue" charset="0"/>
                <a:ea typeface="Helvetica Neue" charset="0"/>
                <a:cs typeface="Helvetica Neue" charset="0"/>
              </a:rPr>
              <a:t>CPZ</a:t>
            </a:r>
            <a:r>
              <a:rPr lang="en-GB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 Neue" charset="0"/>
                <a:ea typeface="Helvetica Neue" charset="0"/>
                <a:cs typeface="Helvetica Neue" charset="0"/>
              </a:rPr>
              <a:t> | International centre for knowledge promotion (SI)</a:t>
            </a:r>
          </a:p>
          <a:p>
            <a:pPr>
              <a:spcBef>
                <a:spcPts val="400"/>
              </a:spcBef>
              <a:spcAft>
                <a:spcPts val="400"/>
              </a:spcAft>
            </a:pPr>
            <a:r>
              <a:rPr lang="en-GB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 Neue" charset="0"/>
                <a:ea typeface="Helvetica Neue" charset="0"/>
                <a:cs typeface="Helvetica Neue" charset="0"/>
              </a:rPr>
              <a:t>LMU</a:t>
            </a:r>
            <a:r>
              <a:rPr lang="en-GB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 Neue" charset="0"/>
                <a:ea typeface="Helvetica Neue" charset="0"/>
                <a:cs typeface="Helvetica Neue" charset="0"/>
              </a:rPr>
              <a:t> | Ludwig-</a:t>
            </a:r>
            <a:r>
              <a:rPr lang="en-GB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 Neue" charset="0"/>
                <a:ea typeface="Helvetica Neue" charset="0"/>
                <a:cs typeface="Helvetica Neue" charset="0"/>
              </a:rPr>
              <a:t>Maximilians</a:t>
            </a:r>
            <a:r>
              <a:rPr lang="en-GB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 Neue" charset="0"/>
                <a:ea typeface="Helvetica Neue" charset="0"/>
                <a:cs typeface="Helvetica Neue" charset="0"/>
              </a:rPr>
              <a:t> </a:t>
            </a:r>
            <a:r>
              <a:rPr lang="hu-HU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 Neue" charset="0"/>
                <a:ea typeface="Helvetica Neue" charset="0"/>
                <a:cs typeface="Helvetica Neue" charset="0"/>
              </a:rPr>
              <a:t>U</a:t>
            </a:r>
            <a:r>
              <a:rPr lang="en-GB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 Neue" charset="0"/>
                <a:ea typeface="Helvetica Neue" charset="0"/>
                <a:cs typeface="Helvetica Neue" charset="0"/>
              </a:rPr>
              <a:t>niversity</a:t>
            </a:r>
            <a:r>
              <a:rPr lang="en-GB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 Neue" charset="0"/>
                <a:ea typeface="Helvetica Neue" charset="0"/>
                <a:cs typeface="Helvetica Neue" charset="0"/>
              </a:rPr>
              <a:t> (DE)</a:t>
            </a:r>
          </a:p>
          <a:p>
            <a:pPr>
              <a:spcBef>
                <a:spcPts val="400"/>
              </a:spcBef>
              <a:spcAft>
                <a:spcPts val="400"/>
              </a:spcAft>
            </a:pPr>
            <a:r>
              <a:rPr lang="en-GB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 Neue" charset="0"/>
                <a:ea typeface="Helvetica Neue" charset="0"/>
                <a:cs typeface="Helvetica Neue" charset="0"/>
              </a:rPr>
              <a:t>FB</a:t>
            </a:r>
            <a:r>
              <a:rPr lang="en-GB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 Neue" charset="0"/>
                <a:ea typeface="Helvetica Neue" charset="0"/>
                <a:cs typeface="Helvetica Neue" charset="0"/>
              </a:rPr>
              <a:t> | </a:t>
            </a:r>
            <a:r>
              <a:rPr lang="en-GB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 Neue" charset="0"/>
                <a:ea typeface="Helvetica Neue" charset="0"/>
                <a:cs typeface="Helvetica Neue" charset="0"/>
              </a:rPr>
              <a:t>Fachhochschule</a:t>
            </a:r>
            <a:r>
              <a:rPr lang="en-GB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 Neue" charset="0"/>
                <a:ea typeface="Helvetica Neue" charset="0"/>
                <a:cs typeface="Helvetica Neue" charset="0"/>
              </a:rPr>
              <a:t> Burgenland (AT)</a:t>
            </a:r>
          </a:p>
          <a:p>
            <a:pPr>
              <a:spcBef>
                <a:spcPts val="400"/>
              </a:spcBef>
              <a:spcAft>
                <a:spcPts val="400"/>
              </a:spcAft>
            </a:pPr>
            <a:r>
              <a:rPr lang="en-GB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 Neue" charset="0"/>
                <a:ea typeface="Helvetica Neue" charset="0"/>
                <a:cs typeface="Helvetica Neue" charset="0"/>
              </a:rPr>
              <a:t>UP</a:t>
            </a:r>
            <a:r>
              <a:rPr lang="en-GB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 Neue" charset="0"/>
                <a:ea typeface="Helvetica Neue" charset="0"/>
                <a:cs typeface="Helvetica Neue" charset="0"/>
              </a:rPr>
              <a:t> | University of Pecs (HU)</a:t>
            </a:r>
          </a:p>
          <a:p>
            <a:pPr>
              <a:spcBef>
                <a:spcPts val="400"/>
              </a:spcBef>
              <a:spcAft>
                <a:spcPts val="400"/>
              </a:spcAft>
            </a:pPr>
            <a:r>
              <a:rPr lang="en-GB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 Neue" charset="0"/>
                <a:ea typeface="Helvetica Neue" charset="0"/>
                <a:cs typeface="Helvetica Neue" charset="0"/>
              </a:rPr>
              <a:t>IVC</a:t>
            </a:r>
            <a:r>
              <a:rPr lang="en-GB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 Neue" charset="0"/>
                <a:ea typeface="Helvetica Neue" charset="0"/>
                <a:cs typeface="Helvetica Neue" charset="0"/>
              </a:rPr>
              <a:t> | </a:t>
            </a:r>
            <a:r>
              <a:rPr lang="en-GB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 Neue" charset="0"/>
                <a:ea typeface="Helvetica Neue" charset="0"/>
                <a:cs typeface="Helvetica Neue" charset="0"/>
              </a:rPr>
              <a:t>Stichting</a:t>
            </a:r>
            <a:r>
              <a:rPr lang="en-GB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 Neue" charset="0"/>
                <a:ea typeface="Helvetica Neue" charset="0"/>
                <a:cs typeface="Helvetica Neue" charset="0"/>
              </a:rPr>
              <a:t> international </a:t>
            </a:r>
            <a:r>
              <a:rPr lang="en-GB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 Neue" charset="0"/>
                <a:ea typeface="Helvetica Neue" charset="0"/>
                <a:cs typeface="Helvetica Neue" charset="0"/>
              </a:rPr>
              <a:t>vrouwenwerk</a:t>
            </a:r>
            <a:r>
              <a:rPr lang="en-GB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 Neue" charset="0"/>
                <a:ea typeface="Helvetica Neue" charset="0"/>
                <a:cs typeface="Helvetica Neue" charset="0"/>
              </a:rPr>
              <a:t> den </a:t>
            </a:r>
            <a:r>
              <a:rPr lang="en-GB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 Neue" charset="0"/>
                <a:ea typeface="Helvetica Neue" charset="0"/>
                <a:cs typeface="Helvetica Neue" charset="0"/>
              </a:rPr>
              <a:t>helder</a:t>
            </a:r>
            <a:r>
              <a:rPr lang="en-GB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 Neue" charset="0"/>
                <a:ea typeface="Helvetica Neue" charset="0"/>
                <a:cs typeface="Helvetica Neue" charset="0"/>
              </a:rPr>
              <a:t> (NL)</a:t>
            </a:r>
          </a:p>
          <a:p>
            <a:pPr>
              <a:spcBef>
                <a:spcPts val="400"/>
              </a:spcBef>
              <a:spcAft>
                <a:spcPts val="400"/>
              </a:spcAft>
            </a:pPr>
            <a:r>
              <a:rPr lang="en-GB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 Neue" charset="0"/>
                <a:ea typeface="Helvetica Neue" charset="0"/>
                <a:cs typeface="Helvetica Neue" charset="0"/>
              </a:rPr>
              <a:t>CUPI</a:t>
            </a:r>
            <a:r>
              <a:rPr lang="en-GB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 Neue" charset="0"/>
                <a:ea typeface="Helvetica Neue" charset="0"/>
                <a:cs typeface="Helvetica Neue" charset="0"/>
              </a:rPr>
              <a:t> | Club for UNESCO of Piraeus and Islands (GR)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28620" y="702155"/>
            <a:ext cx="2021068" cy="9969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517705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Célkitűzések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4555155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ts val="0"/>
              </a:spcBef>
              <a:spcAft>
                <a:spcPts val="400"/>
              </a:spcAft>
            </a:pPr>
            <a:r>
              <a:rPr lang="hu-HU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 Neue" charset="0"/>
                <a:ea typeface="Helvetica Neue" charset="0"/>
                <a:cs typeface="Helvetica Neue" charset="0"/>
              </a:rPr>
              <a:t>Jelentések gyűjtése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Helvetica Neue" charset="0"/>
              <a:ea typeface="Helvetica Neue" charset="0"/>
              <a:cs typeface="Helvetica Neue" charset="0"/>
            </a:endParaRPr>
          </a:p>
          <a:p>
            <a:pPr>
              <a:spcBef>
                <a:spcPts val="0"/>
              </a:spcBef>
              <a:spcAft>
                <a:spcPts val="400"/>
              </a:spcAft>
            </a:pPr>
            <a:r>
              <a:rPr lang="hu-HU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 Neue" charset="0"/>
                <a:ea typeface="Helvetica Neue" charset="0"/>
                <a:cs typeface="Helvetica Neue" charset="0"/>
              </a:rPr>
              <a:t>Előkészítő szemináriumok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Helvetica Neue" charset="0"/>
              <a:ea typeface="Helvetica Neue" charset="0"/>
              <a:cs typeface="Helvetica Neue" charset="0"/>
            </a:endParaRPr>
          </a:p>
          <a:p>
            <a:pPr>
              <a:spcBef>
                <a:spcPts val="0"/>
              </a:spcBef>
              <a:spcAft>
                <a:spcPts val="400"/>
              </a:spcAft>
            </a:pPr>
            <a:r>
              <a:rPr lang="hu-HU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 Neue" charset="0"/>
                <a:ea typeface="Helvetica Neue" charset="0"/>
                <a:cs typeface="Helvetica Neue" charset="0"/>
              </a:rPr>
              <a:t>Ország profilok a </a:t>
            </a:r>
            <a:r>
              <a:rPr lang="hu-HU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 Neue" charset="0"/>
                <a:ea typeface="Helvetica Neue" charset="0"/>
                <a:cs typeface="Helvetica Neue" charset="0"/>
              </a:rPr>
              <a:t>validációs</a:t>
            </a:r>
            <a:r>
              <a:rPr lang="hu-HU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 Neue" charset="0"/>
                <a:ea typeface="Helvetica Neue" charset="0"/>
                <a:cs typeface="Helvetica Neue" charset="0"/>
              </a:rPr>
              <a:t> eljárások menetéről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Helvetica Neue" charset="0"/>
              <a:ea typeface="Helvetica Neue" charset="0"/>
              <a:cs typeface="Helvetica Neue" charset="0"/>
            </a:endParaRPr>
          </a:p>
          <a:p>
            <a:pPr>
              <a:spcBef>
                <a:spcPts val="0"/>
              </a:spcBef>
              <a:spcAft>
                <a:spcPts val="400"/>
              </a:spcAft>
            </a:pPr>
            <a:r>
              <a:rPr lang="hu-HU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 Neue" charset="0"/>
                <a:ea typeface="Helvetica Neue" charset="0"/>
                <a:cs typeface="Helvetica Neue" charset="0"/>
              </a:rPr>
              <a:t>Jógyakorlatok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Helvetica Neue" charset="0"/>
              <a:ea typeface="Helvetica Neue" charset="0"/>
              <a:cs typeface="Helvetica Neue" charset="0"/>
            </a:endParaRPr>
          </a:p>
          <a:p>
            <a:pPr>
              <a:spcBef>
                <a:spcPts val="0"/>
              </a:spcBef>
              <a:spcAft>
                <a:spcPts val="400"/>
              </a:spcAft>
            </a:pPr>
            <a:r>
              <a:rPr lang="hu-HU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 Neue" charset="0"/>
                <a:ea typeface="Helvetica Neue" charset="0"/>
                <a:cs typeface="Helvetica Neue" charset="0"/>
              </a:rPr>
              <a:t>Útmutatók 5 különböző szinten különböző nyelveken: 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Helvetica Neue" charset="0"/>
              <a:ea typeface="Helvetica Neue" charset="0"/>
              <a:cs typeface="Helvetica Neue" charset="0"/>
            </a:endParaRPr>
          </a:p>
          <a:p>
            <a:pPr marL="854075" lvl="1" indent="-288925"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 Neue" charset="0"/>
                <a:ea typeface="Helvetica Neue" charset="0"/>
                <a:cs typeface="Helvetica Neue" charset="0"/>
              </a:rPr>
              <a:t>E</a:t>
            </a:r>
            <a:r>
              <a:rPr lang="hu-HU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 Neue" charset="0"/>
                <a:ea typeface="Helvetica Neue" charset="0"/>
                <a:cs typeface="Helvetica Neue" charset="0"/>
              </a:rPr>
              <a:t>urópa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Helvetica Neue" charset="0"/>
              <a:ea typeface="Helvetica Neue" charset="0"/>
              <a:cs typeface="Helvetica Neue" charset="0"/>
            </a:endParaRPr>
          </a:p>
          <a:p>
            <a:pPr marL="854075" lvl="1" indent="-288925"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</a:pPr>
            <a:r>
              <a:rPr lang="hu-HU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 Neue" charset="0"/>
                <a:ea typeface="Helvetica Neue" charset="0"/>
                <a:cs typeface="Helvetica Neue" charset="0"/>
              </a:rPr>
              <a:t>Ország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Helvetica Neue" charset="0"/>
              <a:ea typeface="Helvetica Neue" charset="0"/>
              <a:cs typeface="Helvetica Neue" charset="0"/>
            </a:endParaRPr>
          </a:p>
          <a:p>
            <a:pPr marL="854075" lvl="1" indent="-288925"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</a:pPr>
            <a:r>
              <a:rPr lang="hu-HU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 Neue" charset="0"/>
                <a:ea typeface="Helvetica Neue" charset="0"/>
                <a:cs typeface="Helvetica Neue" charset="0"/>
              </a:rPr>
              <a:t>Felsőoktatási intézmény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Helvetica Neue" charset="0"/>
              <a:ea typeface="Helvetica Neue" charset="0"/>
              <a:cs typeface="Helvetica Neue" charset="0"/>
            </a:endParaRPr>
          </a:p>
          <a:p>
            <a:pPr marL="854075" lvl="1" indent="-288925"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</a:pPr>
            <a:r>
              <a:rPr lang="hu-HU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 Neue" charset="0"/>
                <a:ea typeface="Helvetica Neue" charset="0"/>
                <a:cs typeface="Helvetica Neue" charset="0"/>
              </a:rPr>
              <a:t>Egyéb </a:t>
            </a:r>
            <a:r>
              <a:rPr lang="hu-HU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 Neue" charset="0"/>
                <a:ea typeface="Helvetica Neue" charset="0"/>
                <a:cs typeface="Helvetica Neue" charset="0"/>
              </a:rPr>
              <a:t>validációs</a:t>
            </a:r>
            <a:r>
              <a:rPr lang="hu-HU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 Neue" charset="0"/>
                <a:ea typeface="Helvetica Neue" charset="0"/>
                <a:cs typeface="Helvetica Neue" charset="0"/>
              </a:rPr>
              <a:t> eljárást végző intézmény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Helvetica Neue" charset="0"/>
              <a:ea typeface="Helvetica Neue" charset="0"/>
              <a:cs typeface="Helvetica Neue" charset="0"/>
            </a:endParaRPr>
          </a:p>
          <a:p>
            <a:pPr marL="854075" lvl="1" indent="-288925">
              <a:spcBef>
                <a:spcPts val="0"/>
              </a:spcBef>
              <a:spcAft>
                <a:spcPts val="400"/>
              </a:spcAft>
              <a:buFont typeface="Arial" charset="0"/>
              <a:buChar char="•"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 Neue" charset="0"/>
                <a:ea typeface="Helvetica Neue" charset="0"/>
                <a:cs typeface="Helvetica Neue" charset="0"/>
              </a:rPr>
              <a:t>Valid</a:t>
            </a:r>
            <a:r>
              <a:rPr lang="hu-HU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 Neue" charset="0"/>
                <a:ea typeface="Helvetica Neue" charset="0"/>
                <a:cs typeface="Helvetica Neue" charset="0"/>
              </a:rPr>
              <a:t>ációs</a:t>
            </a:r>
            <a:r>
              <a:rPr lang="hu-HU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 Neue" charset="0"/>
                <a:ea typeface="Helvetica Neue" charset="0"/>
                <a:cs typeface="Helvetica Neue" charset="0"/>
              </a:rPr>
              <a:t> szakember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Helvetica Neue" charset="0"/>
              <a:ea typeface="Helvetica Neue" charset="0"/>
              <a:cs typeface="Helvetica Neue" charset="0"/>
            </a:endParaRPr>
          </a:p>
          <a:p>
            <a:pPr>
              <a:spcBef>
                <a:spcPts val="0"/>
              </a:spcBef>
              <a:spcAft>
                <a:spcPts val="400"/>
              </a:spcAft>
            </a:pPr>
            <a:r>
              <a:rPr lang="en-US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 Neue" charset="0"/>
                <a:ea typeface="Helvetica Neue" charset="0"/>
                <a:cs typeface="Helvetica Neue" charset="0"/>
              </a:rPr>
              <a:t>Tr</a:t>
            </a:r>
            <a:r>
              <a:rPr lang="hu-HU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 Neue" charset="0"/>
                <a:ea typeface="Helvetica Neue" charset="0"/>
                <a:cs typeface="Helvetica Neue" charset="0"/>
              </a:rPr>
              <a:t>éningek</a:t>
            </a:r>
            <a:r>
              <a:rPr lang="hu-HU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 Neue" charset="0"/>
                <a:ea typeface="Helvetica Neue" charset="0"/>
                <a:cs typeface="Helvetica Neue" charset="0"/>
              </a:rPr>
              <a:t> különböző nyelveken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Helvetica Neue" charset="0"/>
              <a:ea typeface="Helvetica Neue" charset="0"/>
              <a:cs typeface="Helvetica Neue" charset="0"/>
            </a:endParaRPr>
          </a:p>
          <a:p>
            <a:pPr>
              <a:spcBef>
                <a:spcPts val="0"/>
              </a:spcBef>
              <a:spcAft>
                <a:spcPts val="400"/>
              </a:spcAft>
            </a:pPr>
            <a:r>
              <a:rPr lang="hu-HU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 Neue" charset="0"/>
                <a:ea typeface="Helvetica Neue" charset="0"/>
                <a:cs typeface="Helvetica Neue" charset="0"/>
              </a:rPr>
              <a:t>Szakpolitikai ajánlások különböző nyelveken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Helvetica Neue" charset="0"/>
              <a:ea typeface="Helvetica Neue" charset="0"/>
              <a:cs typeface="Helvetica Neue" charset="0"/>
            </a:endParaRPr>
          </a:p>
          <a:p>
            <a:pPr>
              <a:spcBef>
                <a:spcPts val="0"/>
              </a:spcBef>
              <a:spcAft>
                <a:spcPts val="400"/>
              </a:spcAft>
            </a:pPr>
            <a:r>
              <a:rPr lang="en-US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 Neue" charset="0"/>
                <a:ea typeface="Helvetica Neue" charset="0"/>
                <a:cs typeface="Helvetica Neue" charset="0"/>
              </a:rPr>
              <a:t>Intera</a:t>
            </a:r>
            <a:r>
              <a:rPr lang="hu-HU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 Neue" charset="0"/>
                <a:ea typeface="Helvetica Neue" charset="0"/>
                <a:cs typeface="Helvetica Neue" charset="0"/>
              </a:rPr>
              <a:t>ktív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 Neue" charset="0"/>
                <a:ea typeface="Helvetica Neue" charset="0"/>
                <a:cs typeface="Helvetica Neue" charset="0"/>
              </a:rPr>
              <a:t> 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 Neue" charset="0"/>
                <a:ea typeface="Helvetica Neue" charset="0"/>
                <a:cs typeface="Helvetica Neue" charset="0"/>
              </a:rPr>
              <a:t>platform</a:t>
            </a:r>
          </a:p>
          <a:p>
            <a:pPr>
              <a:spcBef>
                <a:spcPts val="0"/>
              </a:spcBef>
              <a:spcAft>
                <a:spcPts val="400"/>
              </a:spcAft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 Neue" charset="0"/>
                <a:ea typeface="Helvetica Neue" charset="0"/>
                <a:cs typeface="Helvetica Neue" charset="0"/>
              </a:rPr>
              <a:t>VINCE </a:t>
            </a:r>
            <a:r>
              <a:rPr lang="hu-HU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 Neue" charset="0"/>
                <a:ea typeface="Helvetica Neue" charset="0"/>
                <a:cs typeface="Helvetica Neue" charset="0"/>
              </a:rPr>
              <a:t>díj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Helvetica Neue" charset="0"/>
              <a:ea typeface="Helvetica Neue" charset="0"/>
              <a:cs typeface="Helvetica Neue" charset="0"/>
            </a:endParaRPr>
          </a:p>
          <a:p>
            <a:pPr>
              <a:spcBef>
                <a:spcPts val="0"/>
              </a:spcBef>
              <a:spcAft>
                <a:spcPts val="400"/>
              </a:spcAft>
            </a:pPr>
            <a:r>
              <a:rPr lang="hu-HU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 Neue" charset="0"/>
                <a:ea typeface="Helvetica Neue" charset="0"/>
                <a:cs typeface="Helvetica Neue" charset="0"/>
              </a:rPr>
              <a:t>Országos és nemzetközi eseményeken való részvétel, prezentációk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 Neue" charset="0"/>
                <a:ea typeface="Helvetica Neue" charset="0"/>
                <a:cs typeface="Helvetica Neue" charset="0"/>
              </a:rPr>
              <a:t> 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Helvetica Neue" charset="0"/>
              <a:ea typeface="Helvetica Neue" charset="0"/>
              <a:cs typeface="Helvetica Neue" charset="0"/>
            </a:endParaRPr>
          </a:p>
          <a:p>
            <a:pPr>
              <a:spcBef>
                <a:spcPts val="0"/>
              </a:spcBef>
              <a:spcAft>
                <a:spcPts val="400"/>
              </a:spcAft>
            </a:pP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Helvetica Neue" charset="0"/>
                <a:ea typeface="Helvetica Neue" charset="0"/>
                <a:cs typeface="Helvetica Neue" charset="0"/>
              </a:rPr>
              <a:t>eTalks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 Neue" charset="0"/>
                <a:ea typeface="Helvetica Neue" charset="0"/>
                <a:cs typeface="Helvetica Neue" charset="0"/>
              </a:rPr>
              <a:t> </a:t>
            </a:r>
            <a:r>
              <a:rPr lang="hu-HU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 Neue" charset="0"/>
                <a:ea typeface="Helvetica Neue" charset="0"/>
                <a:cs typeface="Helvetica Neue" charset="0"/>
              </a:rPr>
              <a:t>validációs</a:t>
            </a:r>
            <a:r>
              <a:rPr lang="hu-HU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 Neue" charset="0"/>
                <a:ea typeface="Helvetica Neue" charset="0"/>
                <a:cs typeface="Helvetica Neue" charset="0"/>
              </a:rPr>
              <a:t> szakemberekkel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Helvetica Neue" charset="0"/>
              <a:ea typeface="Helvetica Neue" charset="0"/>
              <a:cs typeface="Helvetica Neue" charset="0"/>
            </a:endParaRPr>
          </a:p>
          <a:p>
            <a:pPr>
              <a:spcBef>
                <a:spcPts val="0"/>
              </a:spcBef>
              <a:spcAft>
                <a:spcPts val="400"/>
              </a:spcAft>
            </a:pPr>
            <a:r>
              <a:rPr lang="hu-HU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 Neue" charset="0"/>
                <a:ea typeface="Helvetica Neue" charset="0"/>
                <a:cs typeface="Helvetica Neue" charset="0"/>
              </a:rPr>
              <a:t>Európai kerekasztal-beszélgetések politikai döntéshozókkal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Helvetica Neue" charset="0"/>
              <a:ea typeface="Helvetica Neue" charset="0"/>
              <a:cs typeface="Helvetica Neue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28620" y="702155"/>
            <a:ext cx="2021068" cy="9969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439078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8896440" cy="1013800"/>
          </a:xfrm>
        </p:spPr>
        <p:txBody>
          <a:bodyPr/>
          <a:lstStyle/>
          <a:p>
            <a:r>
              <a:rPr lang="hu-HU" sz="3600" dirty="0" smtClean="0"/>
              <a:t>Menetrend</a:t>
            </a:r>
            <a:endParaRPr lang="en-US" sz="3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28620" y="702155"/>
            <a:ext cx="2021068" cy="996991"/>
          </a:xfrm>
          <a:prstGeom prst="rect">
            <a:avLst/>
          </a:prstGeom>
        </p:spPr>
      </p:pic>
      <p:graphicFrame>
        <p:nvGraphicFramePr>
          <p:cNvPr id="5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70175078"/>
              </p:ext>
            </p:extLst>
          </p:nvPr>
        </p:nvGraphicFramePr>
        <p:xfrm>
          <a:off x="801594" y="2221940"/>
          <a:ext cx="11101240" cy="48572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14" name="Group 13"/>
          <p:cNvGrpSpPr/>
          <p:nvPr/>
        </p:nvGrpSpPr>
        <p:grpSpPr>
          <a:xfrm>
            <a:off x="1224517" y="1878849"/>
            <a:ext cx="8864843" cy="4828861"/>
            <a:chOff x="738377" y="1803318"/>
            <a:chExt cx="8864843" cy="4828861"/>
          </a:xfrm>
        </p:grpSpPr>
        <p:sp>
          <p:nvSpPr>
            <p:cNvPr id="11" name="Rounded Rectangle 10"/>
            <p:cNvSpPr/>
            <p:nvPr/>
          </p:nvSpPr>
          <p:spPr>
            <a:xfrm>
              <a:off x="5666702" y="6018720"/>
              <a:ext cx="1222209" cy="613459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2830646" y="1803318"/>
              <a:ext cx="4212111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5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Helvetica Neue" charset="0"/>
                  <a:ea typeface="Helvetica Neue" charset="0"/>
                  <a:cs typeface="Helvetica Neue" charset="0"/>
                </a:rPr>
                <a:t>M</a:t>
              </a:r>
              <a:r>
                <a:rPr lang="hu-HU" sz="1500" b="1" dirty="0" err="1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Helvetica Neue" charset="0"/>
                  <a:ea typeface="Helvetica Neue" charset="0"/>
                  <a:cs typeface="Helvetica Neue" charset="0"/>
                </a:rPr>
                <a:t>enedzs</a:t>
              </a:r>
              <a:r>
                <a:rPr lang="en-GB" sz="1500" b="1" dirty="0" err="1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Helvetica Neue" charset="0"/>
                  <a:ea typeface="Helvetica Neue" charset="0"/>
                  <a:cs typeface="Helvetica Neue" charset="0"/>
                </a:rPr>
                <a:t>ment</a:t>
              </a:r>
              <a:r>
                <a:rPr lang="en-GB" sz="15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Helvetica Neue" charset="0"/>
                  <a:ea typeface="Helvetica Neue" charset="0"/>
                  <a:cs typeface="Helvetica Neue" charset="0"/>
                </a:rPr>
                <a:t>, </a:t>
              </a:r>
              <a:r>
                <a:rPr lang="hu-HU" sz="15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Helvetica Neue" charset="0"/>
                  <a:ea typeface="Helvetica Neue" charset="0"/>
                  <a:cs typeface="Helvetica Neue" charset="0"/>
                </a:rPr>
                <a:t>Minőségbiztosítás, Értékelés</a:t>
              </a:r>
              <a:r>
                <a:rPr lang="en-GB" sz="15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Helvetica Neue" charset="0"/>
                  <a:ea typeface="Helvetica Neue" charset="0"/>
                  <a:cs typeface="Helvetica Neue" charset="0"/>
                </a:rPr>
                <a:t>, Dis</a:t>
              </a:r>
              <a:r>
                <a:rPr lang="hu-HU" sz="1500" b="1" dirty="0" err="1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Helvetica Neue" charset="0"/>
                  <a:ea typeface="Helvetica Neue" charset="0"/>
                  <a:cs typeface="Helvetica Neue" charset="0"/>
                </a:rPr>
                <a:t>szemináció</a:t>
              </a:r>
              <a:r>
                <a:rPr lang="hu-HU" sz="15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Helvetica Neue" charset="0"/>
                  <a:ea typeface="Helvetica Neue" charset="0"/>
                  <a:cs typeface="Helvetica Neue" charset="0"/>
                </a:rPr>
                <a:t> és Felhasználás</a:t>
              </a:r>
              <a:endParaRPr lang="en-GB" sz="15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 Neue" charset="0"/>
                <a:ea typeface="Helvetica Neue" charset="0"/>
                <a:cs typeface="Helvetica Neue" charset="0"/>
              </a:endParaRPr>
            </a:p>
          </p:txBody>
        </p:sp>
        <p:sp>
          <p:nvSpPr>
            <p:cNvPr id="7" name="Left Arrow 6"/>
            <p:cNvSpPr/>
            <p:nvPr/>
          </p:nvSpPr>
          <p:spPr>
            <a:xfrm>
              <a:off x="738377" y="1855701"/>
              <a:ext cx="2092270" cy="418454"/>
            </a:xfrm>
            <a:prstGeom prst="leftArrow">
              <a:avLst/>
            </a:prstGeom>
            <a:solidFill>
              <a:srgbClr val="BE6252"/>
            </a:solidFill>
            <a:ln>
              <a:solidFill>
                <a:srgbClr val="AF594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Left Arrow 7"/>
            <p:cNvSpPr/>
            <p:nvPr/>
          </p:nvSpPr>
          <p:spPr>
            <a:xfrm rot="10800000">
              <a:off x="7042758" y="1855701"/>
              <a:ext cx="2092270" cy="418454"/>
            </a:xfrm>
            <a:prstGeom prst="leftArrow">
              <a:avLst/>
            </a:prstGeom>
            <a:solidFill>
              <a:srgbClr val="BE6252"/>
            </a:solidFill>
            <a:ln>
              <a:solidFill>
                <a:srgbClr val="AF594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Bent-Up Arrow 8"/>
            <p:cNvSpPr/>
            <p:nvPr/>
          </p:nvSpPr>
          <p:spPr>
            <a:xfrm rot="5400000">
              <a:off x="3890201" y="5221641"/>
              <a:ext cx="651612" cy="780505"/>
            </a:xfrm>
            <a:prstGeom prst="bentUpArrow">
              <a:avLst>
                <a:gd name="adj1" fmla="val 32840"/>
                <a:gd name="adj2" fmla="val 25000"/>
                <a:gd name="adj3" fmla="val 35780"/>
              </a:avLst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tint val="50000"/>
                <a:hueOff val="-2550"/>
                <a:satOff val="95"/>
                <a:lumOff val="-2119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en-US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5818257" y="6162296"/>
              <a:ext cx="110875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solidFill>
                    <a:schemeClr val="bg1"/>
                  </a:solidFill>
                </a:rPr>
                <a:t>Platform</a:t>
              </a:r>
              <a:endParaRPr lang="en-US" sz="1600" dirty="0">
                <a:solidFill>
                  <a:schemeClr val="bg1"/>
                </a:solidFill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6901611" y="6064585"/>
              <a:ext cx="270160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92075" indent="-92075">
                <a:buFont typeface="Arial" charset="0"/>
                <a:buChar char="•"/>
              </a:pPr>
              <a:r>
                <a:rPr lang="hu-HU" sz="12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Helvetica Neue" charset="0"/>
                  <a:ea typeface="Helvetica Neue" charset="0"/>
                  <a:cs typeface="Helvetica Neue" charset="0"/>
                </a:rPr>
                <a:t>Internetes</a:t>
              </a:r>
              <a:r>
                <a:rPr lang="en-US" sz="12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Helvetica Neue" charset="0"/>
                  <a:ea typeface="Helvetica Neue" charset="0"/>
                  <a:cs typeface="Helvetica Neue" charset="0"/>
                </a:rPr>
                <a:t> platform</a:t>
              </a:r>
              <a:r>
                <a:rPr lang="hu-HU" sz="12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Helvetica Neue" charset="0"/>
                  <a:ea typeface="Helvetica Neue" charset="0"/>
                  <a:cs typeface="Helvetica Neue" charset="0"/>
                </a:rPr>
                <a:t> készítése</a:t>
              </a:r>
              <a:endParaRPr 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 Neue" charset="0"/>
                <a:ea typeface="Helvetica Neue" charset="0"/>
                <a:cs typeface="Helvetica Neue" charset="0"/>
              </a:endParaRPr>
            </a:p>
            <a:p>
              <a:pPr marL="92075" indent="-92075">
                <a:buFont typeface="Arial" charset="0"/>
                <a:buChar char="•"/>
              </a:pPr>
              <a:r>
                <a:rPr lang="hu-HU" sz="12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Helvetica Neue" charset="0"/>
                  <a:ea typeface="Helvetica Neue" charset="0"/>
                  <a:cs typeface="Helvetica Neue" charset="0"/>
                </a:rPr>
                <a:t>Meglévő anyagok integrálása</a:t>
              </a:r>
              <a:endParaRPr 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 Neue" charset="0"/>
                <a:ea typeface="Helvetica Neue" charset="0"/>
                <a:cs typeface="Helvetica Neue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5258725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Jógyakorlatok</a:t>
            </a:r>
            <a:endParaRPr lang="hu-HU" dirty="0"/>
          </a:p>
        </p:txBody>
      </p:sp>
      <p:sp>
        <p:nvSpPr>
          <p:cNvPr id="4" name="Szöveg hely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smtClean="0"/>
              <a:t>Franciaország</a:t>
            </a:r>
            <a:endParaRPr lang="hu-HU" dirty="0"/>
          </a:p>
        </p:txBody>
      </p:sp>
      <p:sp>
        <p:nvSpPr>
          <p:cNvPr id="5" name="Tartalom helye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hu-HU" dirty="0" smtClean="0"/>
              <a:t>Törvényi szabályozás – előzetes tudás mérésének kérése törvény által biztosított jog, az egyetemek etikai kódexe is tartalmazza</a:t>
            </a:r>
          </a:p>
          <a:p>
            <a:r>
              <a:rPr lang="hu-HU" dirty="0" smtClean="0"/>
              <a:t>Egyetemközi </a:t>
            </a:r>
            <a:r>
              <a:rPr lang="hu-HU" dirty="0" err="1" smtClean="0"/>
              <a:t>validációs</a:t>
            </a:r>
            <a:r>
              <a:rPr lang="hu-HU" dirty="0" smtClean="0"/>
              <a:t> bizottságok</a:t>
            </a:r>
          </a:p>
          <a:p>
            <a:r>
              <a:rPr lang="hu-HU" dirty="0" smtClean="0"/>
              <a:t>Felvételi eljárás díja </a:t>
            </a:r>
          </a:p>
          <a:p>
            <a:r>
              <a:rPr lang="hu-HU" dirty="0" smtClean="0"/>
              <a:t>Előkészítő tanfolyamok</a:t>
            </a:r>
            <a:endParaRPr lang="hu-HU" dirty="0"/>
          </a:p>
        </p:txBody>
      </p:sp>
      <p:sp>
        <p:nvSpPr>
          <p:cNvPr id="6" name="Szöveg helye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hu-HU" dirty="0" smtClean="0"/>
              <a:t>Norvégia</a:t>
            </a:r>
            <a:endParaRPr lang="hu-HU" dirty="0"/>
          </a:p>
        </p:txBody>
      </p:sp>
      <p:sp>
        <p:nvSpPr>
          <p:cNvPr id="7" name="Tartalom helye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hu-HU" dirty="0" smtClean="0"/>
              <a:t>Nem felsőoktatási intézmény NOKUT</a:t>
            </a:r>
          </a:p>
          <a:p>
            <a:r>
              <a:rPr lang="hu-HU" dirty="0" smtClean="0"/>
              <a:t>Együttműködés minden oktatási intézménnyel</a:t>
            </a:r>
          </a:p>
          <a:p>
            <a:r>
              <a:rPr lang="hu-HU" dirty="0" smtClean="0"/>
              <a:t>Együttműködés külföldi partnerintézményekkel</a:t>
            </a:r>
          </a:p>
          <a:p>
            <a:r>
              <a:rPr lang="hu-HU" dirty="0" smtClean="0"/>
              <a:t>Kezdeményezték az Európai Kvalifikációs Útlevél létrehozását menekültek számára</a:t>
            </a:r>
            <a:endParaRPr lang="hu-HU" dirty="0"/>
          </a:p>
        </p:txBody>
      </p:sp>
      <p:pic>
        <p:nvPicPr>
          <p:cNvPr id="8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28620" y="702155"/>
            <a:ext cx="2021068" cy="9969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737434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1752" y="662653"/>
            <a:ext cx="11029616" cy="1013800"/>
          </a:xfrm>
        </p:spPr>
        <p:txBody>
          <a:bodyPr/>
          <a:lstStyle/>
          <a:p>
            <a:r>
              <a:rPr lang="hu-HU" sz="3600" dirty="0" smtClean="0"/>
              <a:t>A magyar részvétel eddigi tapasztalatai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1752" y="1828800"/>
            <a:ext cx="11068496" cy="50292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400"/>
              </a:spcAft>
            </a:pPr>
            <a:r>
              <a:rPr lang="hu-HU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 Neue" charset="0"/>
                <a:ea typeface="Helvetica Neue" charset="0"/>
                <a:cs typeface="Helvetica Neue" charset="0"/>
              </a:rPr>
              <a:t>Menekült-helyzet, adatok a menekültekről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hu-HU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 Neue" charset="0"/>
                <a:ea typeface="Helvetica Neue" charset="0"/>
                <a:cs typeface="Helvetica Neue" charset="0"/>
              </a:rPr>
              <a:t>Bevándorlási és Állampolgársági Hivatal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hu-HU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 Neue" charset="0"/>
                <a:ea typeface="Helvetica Neue" charset="0"/>
                <a:cs typeface="Helvetica Neue" charset="0"/>
              </a:rPr>
              <a:t>Emberi Erőforrások Minisztériuma</a:t>
            </a:r>
          </a:p>
          <a:p>
            <a:pPr>
              <a:spcBef>
                <a:spcPts val="0"/>
              </a:spcBef>
              <a:spcAft>
                <a:spcPts val="400"/>
              </a:spcAft>
            </a:pPr>
            <a:endParaRPr lang="hu-HU" dirty="0" smtClean="0">
              <a:solidFill>
                <a:schemeClr val="tx1">
                  <a:lumMod val="65000"/>
                  <a:lumOff val="35000"/>
                </a:schemeClr>
              </a:solidFill>
              <a:latin typeface="Helvetica Neue" charset="0"/>
              <a:ea typeface="Helvetica Neue" charset="0"/>
              <a:cs typeface="Helvetica Neue" charset="0"/>
            </a:endParaRPr>
          </a:p>
          <a:p>
            <a:pPr>
              <a:spcBef>
                <a:spcPts val="0"/>
              </a:spcBef>
              <a:spcAft>
                <a:spcPts val="400"/>
              </a:spcAft>
            </a:pPr>
            <a:endParaRPr lang="hu-HU" dirty="0">
              <a:solidFill>
                <a:schemeClr val="tx1">
                  <a:lumMod val="65000"/>
                  <a:lumOff val="35000"/>
                </a:schemeClr>
              </a:solidFill>
              <a:latin typeface="Helvetica Neue" charset="0"/>
              <a:ea typeface="Helvetica Neue" charset="0"/>
              <a:cs typeface="Helvetica Neue" charset="0"/>
            </a:endParaRPr>
          </a:p>
          <a:p>
            <a:pPr>
              <a:spcBef>
                <a:spcPts val="0"/>
              </a:spcBef>
              <a:spcAft>
                <a:spcPts val="400"/>
              </a:spcAft>
            </a:pPr>
            <a:endParaRPr lang="hu-HU" dirty="0" smtClean="0">
              <a:solidFill>
                <a:schemeClr val="tx1">
                  <a:lumMod val="65000"/>
                  <a:lumOff val="35000"/>
                </a:schemeClr>
              </a:solidFill>
              <a:latin typeface="Helvetica Neue" charset="0"/>
              <a:ea typeface="Helvetica Neue" charset="0"/>
              <a:cs typeface="Helvetica Neue" charset="0"/>
            </a:endParaRPr>
          </a:p>
          <a:p>
            <a:pPr>
              <a:spcBef>
                <a:spcPts val="0"/>
              </a:spcBef>
              <a:spcAft>
                <a:spcPts val="400"/>
              </a:spcAft>
            </a:pPr>
            <a:endParaRPr lang="hu-HU" dirty="0">
              <a:solidFill>
                <a:schemeClr val="tx1">
                  <a:lumMod val="65000"/>
                  <a:lumOff val="35000"/>
                </a:schemeClr>
              </a:solidFill>
              <a:latin typeface="Helvetica Neue" charset="0"/>
              <a:ea typeface="Helvetica Neue" charset="0"/>
              <a:cs typeface="Helvetica Neue" charset="0"/>
            </a:endParaRPr>
          </a:p>
          <a:p>
            <a:pPr>
              <a:spcBef>
                <a:spcPts val="0"/>
              </a:spcBef>
              <a:spcAft>
                <a:spcPts val="400"/>
              </a:spcAft>
            </a:pPr>
            <a:endParaRPr lang="hu-HU" dirty="0" smtClean="0">
              <a:solidFill>
                <a:schemeClr val="tx1">
                  <a:lumMod val="65000"/>
                  <a:lumOff val="35000"/>
                </a:schemeClr>
              </a:solidFill>
              <a:latin typeface="Helvetica Neue" charset="0"/>
              <a:ea typeface="Helvetica Neue" charset="0"/>
              <a:cs typeface="Helvetica Neue" charset="0"/>
            </a:endParaRPr>
          </a:p>
          <a:p>
            <a:pPr marL="0" indent="0">
              <a:spcBef>
                <a:spcPts val="0"/>
              </a:spcBef>
              <a:spcAft>
                <a:spcPts val="400"/>
              </a:spcAft>
              <a:buNone/>
            </a:pPr>
            <a:endParaRPr lang="hu-HU" dirty="0">
              <a:solidFill>
                <a:schemeClr val="tx1">
                  <a:lumMod val="65000"/>
                  <a:lumOff val="35000"/>
                </a:schemeClr>
              </a:solidFill>
              <a:latin typeface="Helvetica Neue" charset="0"/>
              <a:ea typeface="Helvetica Neue" charset="0"/>
              <a:cs typeface="Helvetica Neue" charset="0"/>
            </a:endParaRPr>
          </a:p>
          <a:p>
            <a:pPr>
              <a:spcBef>
                <a:spcPts val="0"/>
              </a:spcBef>
              <a:spcAft>
                <a:spcPts val="400"/>
              </a:spcAft>
            </a:pPr>
            <a:endParaRPr lang="hu-HU" dirty="0" smtClean="0">
              <a:solidFill>
                <a:schemeClr val="tx1">
                  <a:lumMod val="65000"/>
                  <a:lumOff val="35000"/>
                </a:schemeClr>
              </a:solidFill>
              <a:latin typeface="Helvetica Neue" charset="0"/>
              <a:ea typeface="Helvetica Neue" charset="0"/>
              <a:cs typeface="Helvetica Neue" charset="0"/>
            </a:endParaRPr>
          </a:p>
          <a:p>
            <a:pPr>
              <a:spcBef>
                <a:spcPts val="0"/>
              </a:spcBef>
              <a:spcAft>
                <a:spcPts val="400"/>
              </a:spcAft>
            </a:pPr>
            <a:r>
              <a:rPr lang="hu-HU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 Neue" charset="0"/>
                <a:ea typeface="Helvetica Neue" charset="0"/>
                <a:cs typeface="Helvetica Neue" charset="0"/>
              </a:rPr>
              <a:t>Potenciális </a:t>
            </a:r>
            <a:r>
              <a:rPr lang="hu-HU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 Neue" charset="0"/>
                <a:ea typeface="Helvetica Neue" charset="0"/>
                <a:cs typeface="Helvetica Neue" charset="0"/>
              </a:rPr>
              <a:t>stakeholderek</a:t>
            </a:r>
            <a:r>
              <a:rPr lang="hu-HU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 Neue" charset="0"/>
                <a:ea typeface="Helvetica Neue" charset="0"/>
                <a:cs typeface="Helvetica Neue" charset="0"/>
              </a:rPr>
              <a:t> felkutatása </a:t>
            </a:r>
            <a:r>
              <a:rPr lang="hu-HU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 Neue" charset="0"/>
                <a:ea typeface="Helvetica Neue" charset="0"/>
                <a:cs typeface="Helvetica Neue" charset="0"/>
              </a:rPr>
              <a:t>(</a:t>
            </a:r>
            <a:r>
              <a:rPr lang="hu-HU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 Neue" charset="0"/>
                <a:ea typeface="Helvetica Neue" charset="0"/>
                <a:cs typeface="Helvetica Neue" charset="0"/>
              </a:rPr>
              <a:t>Than Károly </a:t>
            </a:r>
            <a:r>
              <a:rPr lang="hu-HU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 Neue" charset="0"/>
                <a:ea typeface="Helvetica Neue" charset="0"/>
                <a:cs typeface="Helvetica Neue" charset="0"/>
              </a:rPr>
              <a:t>Ökoiskola</a:t>
            </a:r>
            <a:r>
              <a:rPr lang="hu-HU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 Neue" charset="0"/>
                <a:ea typeface="Helvetica Neue" charset="0"/>
                <a:cs typeface="Helvetica Neue" charset="0"/>
              </a:rPr>
              <a:t>, Artemisszió Alapítvány, Baranya Megyei Önkéntes Centrum)</a:t>
            </a:r>
            <a:endParaRPr lang="hu-HU" dirty="0">
              <a:solidFill>
                <a:schemeClr val="tx1">
                  <a:lumMod val="65000"/>
                  <a:lumOff val="35000"/>
                </a:schemeClr>
              </a:solidFill>
              <a:latin typeface="Helvetica Neue" charset="0"/>
              <a:ea typeface="Helvetica Neue" charset="0"/>
              <a:cs typeface="Helvetica Neue" charset="0"/>
            </a:endParaRPr>
          </a:p>
          <a:p>
            <a:pPr marL="0" indent="0">
              <a:spcBef>
                <a:spcPts val="0"/>
              </a:spcBef>
              <a:spcAft>
                <a:spcPts val="400"/>
              </a:spcAft>
              <a:buNone/>
            </a:pPr>
            <a:endParaRPr lang="hu-HU" dirty="0">
              <a:solidFill>
                <a:schemeClr val="tx1">
                  <a:lumMod val="65000"/>
                  <a:lumOff val="35000"/>
                </a:schemeClr>
              </a:solidFill>
              <a:latin typeface="Helvetica Neue" charset="0"/>
              <a:ea typeface="Helvetica Neue" charset="0"/>
              <a:cs typeface="Helvetica Neue" charset="0"/>
            </a:endParaRPr>
          </a:p>
          <a:p>
            <a:pPr marL="0" indent="0">
              <a:spcBef>
                <a:spcPts val="0"/>
              </a:spcBef>
              <a:spcAft>
                <a:spcPts val="400"/>
              </a:spcAft>
              <a:buNone/>
            </a:pPr>
            <a:endParaRPr lang="hu-HU" dirty="0" smtClean="0">
              <a:solidFill>
                <a:schemeClr val="tx1">
                  <a:lumMod val="65000"/>
                  <a:lumOff val="35000"/>
                </a:schemeClr>
              </a:solidFill>
              <a:latin typeface="Helvetica Neue" charset="0"/>
              <a:ea typeface="Helvetica Neue" charset="0"/>
              <a:cs typeface="Helvetica Neue" charset="0"/>
            </a:endParaRPr>
          </a:p>
          <a:p>
            <a:pPr>
              <a:spcBef>
                <a:spcPts val="0"/>
              </a:spcBef>
              <a:spcAft>
                <a:spcPts val="400"/>
              </a:spcAft>
            </a:pPr>
            <a:r>
              <a:rPr lang="hu-HU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 Neue" charset="0"/>
                <a:ea typeface="Helvetica Neue" charset="0"/>
                <a:cs typeface="Helvetica Neue" charset="0"/>
              </a:rPr>
              <a:t>Felsőoktatási intézmények – intézményi autonómia (PTE példák első körben)</a:t>
            </a:r>
          </a:p>
          <a:p>
            <a:pPr marL="324000" lvl="1" indent="0">
              <a:spcBef>
                <a:spcPts val="0"/>
              </a:spcBef>
              <a:spcAft>
                <a:spcPts val="400"/>
              </a:spcAft>
              <a:buNone/>
            </a:pPr>
            <a:endParaRPr lang="hu-HU" dirty="0" smtClean="0">
              <a:solidFill>
                <a:schemeClr val="tx1">
                  <a:lumMod val="65000"/>
                  <a:lumOff val="35000"/>
                </a:schemeClr>
              </a:solidFill>
              <a:latin typeface="Helvetica Neue" charset="0"/>
              <a:ea typeface="Helvetica Neue" charset="0"/>
              <a:cs typeface="Helvetica Neue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0932" y="0"/>
            <a:ext cx="2021068" cy="996991"/>
          </a:xfrm>
          <a:prstGeom prst="rect">
            <a:avLst/>
          </a:prstGeom>
        </p:spPr>
      </p:pic>
      <p:sp>
        <p:nvSpPr>
          <p:cNvPr id="6" name="Téglalap 5"/>
          <p:cNvSpPr/>
          <p:nvPr/>
        </p:nvSpPr>
        <p:spPr>
          <a:xfrm>
            <a:off x="561752" y="3223957"/>
            <a:ext cx="11068496" cy="92727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7" name="Szövegdoboz 6"/>
          <p:cNvSpPr txBox="1"/>
          <p:nvPr/>
        </p:nvSpPr>
        <p:spPr>
          <a:xfrm>
            <a:off x="1030310" y="3211078"/>
            <a:ext cx="10315977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400"/>
              </a:spcAft>
            </a:pPr>
            <a:r>
              <a:rPr lang="hu-HU" dirty="0" err="1">
                <a:solidFill>
                  <a:schemeClr val="bg1"/>
                </a:solidFill>
                <a:latin typeface="Helvetica Neue" charset="0"/>
                <a:ea typeface="Helvetica Neue" charset="0"/>
                <a:cs typeface="Helvetica Neue" charset="0"/>
              </a:rPr>
              <a:t>Validációs</a:t>
            </a:r>
            <a:r>
              <a:rPr lang="hu-HU" dirty="0">
                <a:solidFill>
                  <a:schemeClr val="bg1"/>
                </a:solidFill>
                <a:latin typeface="Helvetica Neue" charset="0"/>
                <a:ea typeface="Helvetica Neue" charset="0"/>
                <a:cs typeface="Helvetica Neue" charset="0"/>
              </a:rPr>
              <a:t> eljárást, kifejezetten bevándorlókra, vagy menekültekre vonatkozóan nem találtunk.</a:t>
            </a:r>
          </a:p>
          <a:p>
            <a:pPr algn="ctr">
              <a:spcAft>
                <a:spcPts val="400"/>
              </a:spcAft>
            </a:pPr>
            <a:r>
              <a:rPr lang="hu-HU" dirty="0">
                <a:solidFill>
                  <a:schemeClr val="bg1"/>
                </a:solidFill>
                <a:latin typeface="Helvetica Neue" charset="0"/>
                <a:ea typeface="Helvetica Neue" charset="0"/>
                <a:cs typeface="Helvetica Neue" charset="0"/>
              </a:rPr>
              <a:t>A </a:t>
            </a:r>
            <a:r>
              <a:rPr lang="hu-HU" dirty="0" err="1">
                <a:solidFill>
                  <a:schemeClr val="bg1"/>
                </a:solidFill>
                <a:latin typeface="Helvetica Neue" charset="0"/>
                <a:ea typeface="Helvetica Neue" charset="0"/>
                <a:cs typeface="Helvetica Neue" charset="0"/>
              </a:rPr>
              <a:t>validációs</a:t>
            </a:r>
            <a:r>
              <a:rPr lang="hu-HU" dirty="0">
                <a:solidFill>
                  <a:schemeClr val="bg1"/>
                </a:solidFill>
                <a:latin typeface="Helvetica Neue" charset="0"/>
                <a:ea typeface="Helvetica Neue" charset="0"/>
                <a:cs typeface="Helvetica Neue" charset="0"/>
              </a:rPr>
              <a:t> eljárások általánosan dokumentumokhoz kötöttek, sem tudást, sem képességeket nem mérnek.</a:t>
            </a:r>
          </a:p>
          <a:p>
            <a:pPr>
              <a:spcBef>
                <a:spcPts val="0"/>
              </a:spcBef>
              <a:spcAft>
                <a:spcPts val="400"/>
              </a:spcAft>
            </a:pPr>
            <a:endParaRPr lang="hu-HU" dirty="0">
              <a:solidFill>
                <a:schemeClr val="tx1">
                  <a:lumMod val="65000"/>
                  <a:lumOff val="35000"/>
                </a:schemeClr>
              </a:solidFill>
              <a:latin typeface="Helvetica Neue" charset="0"/>
              <a:ea typeface="Helvetica Neue" charset="0"/>
              <a:cs typeface="Helvetica Neue" charset="0"/>
            </a:endParaRP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0432742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Felsőoktatási intézmények</a:t>
            </a:r>
            <a:endParaRPr lang="hu-HU" dirty="0"/>
          </a:p>
        </p:txBody>
      </p:sp>
      <p:sp>
        <p:nvSpPr>
          <p:cNvPr id="5" name="Szöveg helye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smtClean="0"/>
              <a:t>PTE</a:t>
            </a:r>
            <a:endParaRPr lang="hu-HU" dirty="0"/>
          </a:p>
        </p:txBody>
      </p:sp>
      <p:sp>
        <p:nvSpPr>
          <p:cNvPr id="6" name="Tartalom helye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hu-HU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 Neue" charset="0"/>
                <a:ea typeface="Helvetica Neue" charset="0"/>
                <a:cs typeface="Helvetica Neue" charset="0"/>
              </a:rPr>
              <a:t>PTE </a:t>
            </a:r>
            <a:r>
              <a:rPr lang="hu-HU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 Neue" charset="0"/>
                <a:ea typeface="Helvetica Neue" charset="0"/>
                <a:cs typeface="Helvetica Neue" charset="0"/>
              </a:rPr>
              <a:t>KPVK – uniformizált </a:t>
            </a:r>
            <a:r>
              <a:rPr lang="hu-HU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 Neue" charset="0"/>
                <a:ea typeface="Helvetica Neue" charset="0"/>
                <a:cs typeface="Helvetica Neue" charset="0"/>
              </a:rPr>
              <a:t>validációs</a:t>
            </a:r>
            <a:r>
              <a:rPr lang="hu-HU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 Neue" charset="0"/>
                <a:ea typeface="Helvetica Neue" charset="0"/>
                <a:cs typeface="Helvetica Neue" charset="0"/>
              </a:rPr>
              <a:t> eljárás </a:t>
            </a:r>
            <a:endParaRPr lang="hu-HU" dirty="0">
              <a:solidFill>
                <a:schemeClr val="tx1">
                  <a:lumMod val="65000"/>
                  <a:lumOff val="35000"/>
                </a:schemeClr>
              </a:solidFill>
              <a:latin typeface="Helvetica Neue" charset="0"/>
              <a:ea typeface="Helvetica Neue" charset="0"/>
              <a:cs typeface="Helvetica Neue" charset="0"/>
            </a:endParaRPr>
          </a:p>
          <a:p>
            <a:pPr lvl="2">
              <a:spcBef>
                <a:spcPts val="0"/>
              </a:spcBef>
              <a:spcAft>
                <a:spcPts val="400"/>
              </a:spcAft>
            </a:pPr>
            <a:r>
              <a:rPr lang="hu-HU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 Neue" charset="0"/>
                <a:ea typeface="Helvetica Neue" charset="0"/>
                <a:cs typeface="Helvetica Neue" charset="0"/>
              </a:rPr>
              <a:t>75% tematikus egyezés</a:t>
            </a:r>
          </a:p>
          <a:p>
            <a:pPr lvl="2">
              <a:spcBef>
                <a:spcPts val="0"/>
              </a:spcBef>
              <a:spcAft>
                <a:spcPts val="400"/>
              </a:spcAft>
            </a:pPr>
            <a:r>
              <a:rPr lang="hu-HU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 Neue" charset="0"/>
                <a:ea typeface="Helvetica Neue" charset="0"/>
                <a:cs typeface="Helvetica Neue" charset="0"/>
              </a:rPr>
              <a:t>Közepes érdemjegy esetében vagy afelett</a:t>
            </a:r>
          </a:p>
          <a:p>
            <a:pPr lvl="2">
              <a:spcBef>
                <a:spcPts val="0"/>
              </a:spcBef>
              <a:spcAft>
                <a:spcPts val="400"/>
              </a:spcAft>
            </a:pPr>
            <a:r>
              <a:rPr lang="hu-HU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 Neue" charset="0"/>
                <a:ea typeface="Helvetica Neue" charset="0"/>
                <a:cs typeface="Helvetica Neue" charset="0"/>
              </a:rPr>
              <a:t>Kreditátviteli lehetőség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hu-HU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 Neue" charset="0"/>
                <a:ea typeface="Helvetica Neue" charset="0"/>
                <a:cs typeface="Helvetica Neue" charset="0"/>
              </a:rPr>
              <a:t>PTE Orvosi </a:t>
            </a:r>
            <a:r>
              <a:rPr lang="hu-HU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 Neue" charset="0"/>
                <a:ea typeface="Helvetica Neue" charset="0"/>
                <a:cs typeface="Helvetica Neue" charset="0"/>
              </a:rPr>
              <a:t>Kar – szintfelhozás </a:t>
            </a:r>
            <a:endParaRPr lang="hu-HU" dirty="0">
              <a:solidFill>
                <a:schemeClr val="tx1">
                  <a:lumMod val="65000"/>
                  <a:lumOff val="35000"/>
                </a:schemeClr>
              </a:solidFill>
              <a:latin typeface="Helvetica Neue" charset="0"/>
              <a:ea typeface="Helvetica Neue" charset="0"/>
              <a:cs typeface="Helvetica Neue" charset="0"/>
            </a:endParaRPr>
          </a:p>
          <a:p>
            <a:pPr lvl="2">
              <a:spcBef>
                <a:spcPts val="0"/>
              </a:spcBef>
              <a:spcAft>
                <a:spcPts val="400"/>
              </a:spcAft>
            </a:pPr>
            <a:r>
              <a:rPr lang="hu-HU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 Neue" charset="0"/>
                <a:ea typeface="Helvetica Neue" charset="0"/>
                <a:cs typeface="Helvetica Neue" charset="0"/>
              </a:rPr>
              <a:t>75% tematikus egyezés</a:t>
            </a:r>
          </a:p>
          <a:p>
            <a:pPr lvl="2">
              <a:spcBef>
                <a:spcPts val="0"/>
              </a:spcBef>
              <a:spcAft>
                <a:spcPts val="400"/>
              </a:spcAft>
            </a:pPr>
            <a:r>
              <a:rPr lang="hu-HU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 Neue" charset="0"/>
                <a:ea typeface="Helvetica Neue" charset="0"/>
                <a:cs typeface="Helvetica Neue" charset="0"/>
              </a:rPr>
              <a:t>Kreditátviteli lehetőség</a:t>
            </a:r>
          </a:p>
          <a:p>
            <a:pPr lvl="2">
              <a:spcBef>
                <a:spcPts val="0"/>
              </a:spcBef>
              <a:spcAft>
                <a:spcPts val="400"/>
              </a:spcAft>
            </a:pPr>
            <a:r>
              <a:rPr lang="hu-HU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 Neue" charset="0"/>
                <a:ea typeface="Helvetica Neue" charset="0"/>
                <a:cs typeface="Helvetica Neue" charset="0"/>
              </a:rPr>
              <a:t>Előkészítő tanfolyamok</a:t>
            </a:r>
          </a:p>
        </p:txBody>
      </p:sp>
      <p:sp>
        <p:nvSpPr>
          <p:cNvPr id="7" name="Szöveg helye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hu-HU" dirty="0" smtClean="0"/>
              <a:t>CEU</a:t>
            </a:r>
            <a:endParaRPr lang="hu-HU" dirty="0"/>
          </a:p>
        </p:txBody>
      </p:sp>
      <p:sp>
        <p:nvSpPr>
          <p:cNvPr id="8" name="Tartalom helye 7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Volt egy kifejezetten menekülteket segítő program, de azt 2016-ban megszüntették.</a:t>
            </a:r>
          </a:p>
          <a:p>
            <a:r>
              <a:rPr lang="hu-HU" dirty="0" smtClean="0"/>
              <a:t>Open </a:t>
            </a:r>
            <a:r>
              <a:rPr lang="hu-HU" dirty="0" err="1" smtClean="0"/>
              <a:t>Learning</a:t>
            </a:r>
            <a:r>
              <a:rPr lang="hu-HU" dirty="0" smtClean="0"/>
              <a:t> </a:t>
            </a:r>
            <a:r>
              <a:rPr lang="hu-HU" dirty="0" err="1" smtClean="0"/>
              <a:t>Initiative</a:t>
            </a:r>
            <a:endParaRPr lang="hu-HU" dirty="0" smtClean="0"/>
          </a:p>
          <a:p>
            <a:pPr lvl="1"/>
            <a:r>
              <a:rPr lang="hu-HU" dirty="0" smtClean="0"/>
              <a:t>Egyetemi felkészítő program azok számára, akik rendelkeznek </a:t>
            </a:r>
            <a:r>
              <a:rPr lang="hu-HU" dirty="0" err="1" smtClean="0"/>
              <a:t>menekültszátusszal</a:t>
            </a:r>
            <a:r>
              <a:rPr lang="hu-HU" dirty="0" smtClean="0"/>
              <a:t>.</a:t>
            </a:r>
          </a:p>
          <a:p>
            <a:r>
              <a:rPr lang="hu-HU" dirty="0" err="1" smtClean="0"/>
              <a:t>Validációs</a:t>
            </a:r>
            <a:r>
              <a:rPr lang="hu-HU" dirty="0" smtClean="0"/>
              <a:t> eljárás</a:t>
            </a:r>
          </a:p>
          <a:p>
            <a:pPr lvl="1"/>
            <a:r>
              <a:rPr lang="hu-HU" dirty="0" smtClean="0"/>
              <a:t>Mivel nincs államilag előírt eljárás, a menekültek számára kedvező előzetes tudásmérést alkalmazták.</a:t>
            </a:r>
          </a:p>
          <a:p>
            <a:endParaRPr lang="hu-HU" dirty="0" smtClean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833268063"/>
      </p:ext>
    </p:extLst>
  </p:cSld>
  <p:clrMapOvr>
    <a:masterClrMapping/>
  </p:clrMapOvr>
  <p:transition spd="slow">
    <p:wipe/>
  </p:transition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Dividendo</Template>
  <TotalTime>1956</TotalTime>
  <Words>831</Words>
  <Application>Microsoft Office PowerPoint</Application>
  <PresentationFormat>Szélesvásznú</PresentationFormat>
  <Paragraphs>202</Paragraphs>
  <Slides>16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16</vt:i4>
      </vt:variant>
    </vt:vector>
  </HeadingPairs>
  <TitlesOfParts>
    <vt:vector size="21" baseType="lpstr">
      <vt:lpstr>Arial</vt:lpstr>
      <vt:lpstr>Gill Sans MT</vt:lpstr>
      <vt:lpstr>Helvetica Neue</vt:lpstr>
      <vt:lpstr>Wingdings 2</vt:lpstr>
      <vt:lpstr>Dividend</vt:lpstr>
      <vt:lpstr>Az előzetes tudás mérése a felsőfokú oktatásban, mint a harmadik országból érkezettek integrációjának eszköze</vt:lpstr>
      <vt:lpstr>A projekt </vt:lpstr>
      <vt:lpstr>Alapinformáció</vt:lpstr>
      <vt:lpstr>Partnerek</vt:lpstr>
      <vt:lpstr>Célkitűzések</vt:lpstr>
      <vt:lpstr>Menetrend</vt:lpstr>
      <vt:lpstr>Jógyakorlatok</vt:lpstr>
      <vt:lpstr>A magyar részvétel eddigi tapasztalatai</vt:lpstr>
      <vt:lpstr>Felsőoktatási intézmények</vt:lpstr>
      <vt:lpstr>Útmutatók – Köszöntjük Európában!</vt:lpstr>
      <vt:lpstr>Útmutatók – Köszöntjük Magyarországon!</vt:lpstr>
      <vt:lpstr>Útmutatók – Köszöntjük a felsőoktatási intézményekben!</vt:lpstr>
      <vt:lpstr>Útmutatók – Köszöntjük a validációban!</vt:lpstr>
      <vt:lpstr>Útmutatók – Köszöntjük intézményünkben!</vt:lpstr>
      <vt:lpstr>Összehasonlító feladat</vt:lpstr>
      <vt:lpstr>Köszönjük szépen a figyelmet!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VINCE | Validation for Inclusion of New Citizens of Europe</dc:title>
  <dc:creator>Carme ROYO</dc:creator>
  <cp:lastModifiedBy>Koller Inez Zsófia dr.</cp:lastModifiedBy>
  <cp:revision>49</cp:revision>
  <dcterms:created xsi:type="dcterms:W3CDTF">2016-09-26T13:27:25Z</dcterms:created>
  <dcterms:modified xsi:type="dcterms:W3CDTF">2018-10-25T07:29:14Z</dcterms:modified>
</cp:coreProperties>
</file>